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0058400" cy="7772400"/>
  <p:notesSz cx="7772400" cy="100584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5pPr>
    <a:lvl6pPr marL="2286000" algn="l" defTabSz="914400" rtl="0" eaLnBrk="1" latinLnBrk="0" hangingPunct="1">
      <a:defRPr kern="1200">
        <a:solidFill>
          <a:schemeClr val="bg1"/>
        </a:solidFill>
        <a:latin typeface="Arial" charset="0"/>
        <a:ea typeface="+mn-ea"/>
        <a:cs typeface="DejaVu Sans" charset="0"/>
      </a:defRPr>
    </a:lvl6pPr>
    <a:lvl7pPr marL="2743200" algn="l" defTabSz="914400" rtl="0" eaLnBrk="1" latinLnBrk="0" hangingPunct="1">
      <a:defRPr kern="1200">
        <a:solidFill>
          <a:schemeClr val="bg1"/>
        </a:solidFill>
        <a:latin typeface="Arial" charset="0"/>
        <a:ea typeface="+mn-ea"/>
        <a:cs typeface="DejaVu Sans" charset="0"/>
      </a:defRPr>
    </a:lvl7pPr>
    <a:lvl8pPr marL="3200400" algn="l" defTabSz="914400" rtl="0" eaLnBrk="1" latinLnBrk="0" hangingPunct="1">
      <a:defRPr kern="1200">
        <a:solidFill>
          <a:schemeClr val="bg1"/>
        </a:solidFill>
        <a:latin typeface="Arial" charset="0"/>
        <a:ea typeface="+mn-ea"/>
        <a:cs typeface="DejaVu Sans" charset="0"/>
      </a:defRPr>
    </a:lvl8pPr>
    <a:lvl9pPr marL="3657600" algn="l" defTabSz="914400" rtl="0" eaLnBrk="1" latinLnBrk="0" hangingPunct="1">
      <a:defRPr kern="1200">
        <a:solidFill>
          <a:schemeClr val="bg1"/>
        </a:solidFill>
        <a:latin typeface="Arial" charset="0"/>
        <a:ea typeface="+mn-ea"/>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128"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AutoShape 1"/>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s-ES"/>
          </a:p>
        </p:txBody>
      </p:sp>
      <p:sp>
        <p:nvSpPr>
          <p:cNvPr id="31746" name="Rectangle 2"/>
          <p:cNvSpPr>
            <a:spLocks noGrp="1" noRot="1" noChangeAspect="1" noChangeArrowheads="1"/>
          </p:cNvSpPr>
          <p:nvPr>
            <p:ph type="sldImg"/>
          </p:nvPr>
        </p:nvSpPr>
        <p:spPr bwMode="auto">
          <a:xfrm>
            <a:off x="1138238" y="763588"/>
            <a:ext cx="5492750" cy="3768725"/>
          </a:xfrm>
          <a:prstGeom prst="rect">
            <a:avLst/>
          </a:prstGeom>
          <a:noFill/>
          <a:ln w="9525">
            <a:noFill/>
            <a:round/>
            <a:headEnd/>
            <a:tailEnd/>
          </a:ln>
          <a:effectLst/>
        </p:spPr>
      </p:sp>
      <p:sp>
        <p:nvSpPr>
          <p:cNvPr id="31747" name="Rectangle 3"/>
          <p:cNvSpPr>
            <a:spLocks noGrp="1" noChangeArrowheads="1"/>
          </p:cNvSpPr>
          <p:nvPr>
            <p:ph type="body"/>
          </p:nvPr>
        </p:nvSpPr>
        <p:spPr bwMode="auto">
          <a:xfrm>
            <a:off x="777875" y="4776788"/>
            <a:ext cx="6215063" cy="45227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smtClean="0"/>
          </a:p>
        </p:txBody>
      </p:sp>
      <p:sp>
        <p:nvSpPr>
          <p:cNvPr id="31748" name="Text Box 4"/>
          <p:cNvSpPr txBox="1">
            <a:spLocks noChangeArrowheads="1"/>
          </p:cNvSpPr>
          <p:nvPr/>
        </p:nvSpPr>
        <p:spPr bwMode="auto">
          <a:xfrm>
            <a:off x="0" y="0"/>
            <a:ext cx="3371850" cy="501650"/>
          </a:xfrm>
          <a:prstGeom prst="rect">
            <a:avLst/>
          </a:prstGeom>
          <a:noFill/>
          <a:ln w="9525">
            <a:noFill/>
            <a:round/>
            <a:headEnd/>
            <a:tailEnd/>
          </a:ln>
          <a:effectLst/>
        </p:spPr>
        <p:txBody>
          <a:bodyPr wrap="none" anchor="ctr"/>
          <a:lstStyle/>
          <a:p>
            <a:endParaRPr lang="es-ES"/>
          </a:p>
        </p:txBody>
      </p:sp>
      <p:sp>
        <p:nvSpPr>
          <p:cNvPr id="31749" name="Text Box 5"/>
          <p:cNvSpPr txBox="1">
            <a:spLocks noChangeArrowheads="1"/>
          </p:cNvSpPr>
          <p:nvPr/>
        </p:nvSpPr>
        <p:spPr bwMode="auto">
          <a:xfrm>
            <a:off x="4398963" y="0"/>
            <a:ext cx="3371850" cy="501650"/>
          </a:xfrm>
          <a:prstGeom prst="rect">
            <a:avLst/>
          </a:prstGeom>
          <a:noFill/>
          <a:ln w="9525">
            <a:noFill/>
            <a:round/>
            <a:headEnd/>
            <a:tailEnd/>
          </a:ln>
          <a:effectLst/>
        </p:spPr>
        <p:txBody>
          <a:bodyPr wrap="none" anchor="ctr"/>
          <a:lstStyle/>
          <a:p>
            <a:endParaRPr lang="es-ES"/>
          </a:p>
        </p:txBody>
      </p:sp>
      <p:sp>
        <p:nvSpPr>
          <p:cNvPr id="31750" name="Text Box 6"/>
          <p:cNvSpPr txBox="1">
            <a:spLocks noChangeArrowheads="1"/>
          </p:cNvSpPr>
          <p:nvPr/>
        </p:nvSpPr>
        <p:spPr bwMode="auto">
          <a:xfrm>
            <a:off x="0" y="9555163"/>
            <a:ext cx="3371850" cy="501650"/>
          </a:xfrm>
          <a:prstGeom prst="rect">
            <a:avLst/>
          </a:prstGeom>
          <a:noFill/>
          <a:ln w="9525">
            <a:noFill/>
            <a:round/>
            <a:headEnd/>
            <a:tailEnd/>
          </a:ln>
          <a:effectLst/>
        </p:spPr>
        <p:txBody>
          <a:bodyPr wrap="none" anchor="ctr"/>
          <a:lstStyle/>
          <a:p>
            <a:endParaRPr lang="es-ES"/>
          </a:p>
        </p:txBody>
      </p:sp>
      <p:sp>
        <p:nvSpPr>
          <p:cNvPr id="31751" name="Rectangle 7"/>
          <p:cNvSpPr>
            <a:spLocks noGrp="1" noChangeArrowheads="1"/>
          </p:cNvSpPr>
          <p:nvPr>
            <p:ph type="sldNum"/>
          </p:nvPr>
        </p:nvSpPr>
        <p:spPr bwMode="auto">
          <a:xfrm>
            <a:off x="4398963" y="9555163"/>
            <a:ext cx="3370262" cy="5000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SzPct val="45000"/>
              <a:buFont typeface="Wingdings" charset="2"/>
              <a:buNone/>
              <a:tabLst>
                <a:tab pos="723900" algn="l"/>
                <a:tab pos="1447800" algn="l"/>
                <a:tab pos="2171700" algn="l"/>
                <a:tab pos="2895600" algn="l"/>
              </a:tabLst>
              <a:defRPr sz="1400">
                <a:solidFill>
                  <a:srgbClr val="000000"/>
                </a:solidFill>
                <a:latin typeface="Times New Roman" pitchFamily="16" charset="0"/>
              </a:defRPr>
            </a:lvl1pPr>
          </a:lstStyle>
          <a:p>
            <a:fld id="{08A4C043-8C98-4EEF-9F9F-0D0B6206BD06}" type="slidenum">
              <a:rPr lang="es-MX"/>
              <a:pPr/>
              <a:t>‹Nº›</a:t>
            </a:fld>
            <a:endParaRPr lang="es-MX"/>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FAF5113-CE5D-497B-83EF-7354BBDDC18B}" type="slidenum">
              <a:rPr lang="es-MX"/>
              <a:pPr/>
              <a:t>1</a:t>
            </a:fld>
            <a:endParaRPr lang="es-MX"/>
          </a:p>
        </p:txBody>
      </p:sp>
      <p:sp>
        <p:nvSpPr>
          <p:cNvPr id="58369"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777875" y="4776788"/>
            <a:ext cx="6216650" cy="4435475"/>
          </a:xfrm>
          <a:prstGeom prst="rect">
            <a:avLst/>
          </a:prstGeom>
          <a:noFill/>
          <a:ln>
            <a:round/>
            <a:headEnd/>
            <a:tailEnd/>
          </a:ln>
        </p:spPr>
        <p:txBody>
          <a:bodyPr wrap="none" anchor="ct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2F0E020-F66B-4451-A8A1-E669FD85DB0B}" type="slidenum">
              <a:rPr lang="es-MX"/>
              <a:pPr/>
              <a:t>10</a:t>
            </a:fld>
            <a:endParaRPr lang="es-MX"/>
          </a:p>
        </p:txBody>
      </p:sp>
      <p:sp>
        <p:nvSpPr>
          <p:cNvPr id="67585" name="Text Box 1"/>
          <p:cNvSpPr txBox="1">
            <a:spLocks noChangeArrowheads="1"/>
          </p:cNvSpPr>
          <p:nvPr/>
        </p:nvSpPr>
        <p:spPr bwMode="auto">
          <a:xfrm>
            <a:off x="4398963" y="9555163"/>
            <a:ext cx="3371850" cy="501650"/>
          </a:xfrm>
          <a:prstGeom prst="rect">
            <a:avLst/>
          </a:prstGeom>
          <a:noFill/>
          <a:ln w="9525">
            <a:noFill/>
            <a:round/>
            <a:headEnd/>
            <a:tailEnd/>
          </a:ln>
          <a:effectLst/>
        </p:spPr>
        <p:txBody>
          <a:bodyPr lIns="0" tIns="0" rIns="0" bIns="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4A0E42C-6A2E-4341-8B3D-2FC73B394010}" type="slidenum">
              <a:rPr lang="es-MX" sz="14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s-MX" sz="1400">
              <a:solidFill>
                <a:srgbClr val="000000"/>
              </a:solidFill>
              <a:latin typeface="Times New Roman" pitchFamily="16" charset="0"/>
            </a:endParaRPr>
          </a:p>
        </p:txBody>
      </p:sp>
      <p:sp>
        <p:nvSpPr>
          <p:cNvPr id="67586" name="Rectangle 2"/>
          <p:cNvSpPr txBox="1">
            <a:spLocks noGrp="1" noRot="1" noChangeAspect="1" noChangeArrowheads="1"/>
          </p:cNvSpPr>
          <p:nvPr>
            <p:ph type="sldImg"/>
          </p:nvPr>
        </p:nvSpPr>
        <p:spPr bwMode="auto">
          <a:xfrm>
            <a:off x="1446213" y="763588"/>
            <a:ext cx="4879975" cy="3771900"/>
          </a:xfrm>
          <a:prstGeom prst="rect">
            <a:avLst/>
          </a:prstGeom>
          <a:solidFill>
            <a:srgbClr val="FFFFFF"/>
          </a:solidFill>
          <a:ln>
            <a:solidFill>
              <a:srgbClr val="000000"/>
            </a:solidFill>
            <a:miter lim="800000"/>
            <a:headEnd/>
            <a:tailEnd/>
          </a:ln>
        </p:spPr>
      </p:sp>
      <p:sp>
        <p:nvSpPr>
          <p:cNvPr id="67587" name="Rectangle 3"/>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09D91F3-4D19-4833-A29D-3B83281B22AA}" type="slidenum">
              <a:rPr lang="es-MX"/>
              <a:pPr/>
              <a:t>11</a:t>
            </a:fld>
            <a:endParaRPr lang="es-MX"/>
          </a:p>
        </p:txBody>
      </p:sp>
      <p:sp>
        <p:nvSpPr>
          <p:cNvPr id="68609" name="Text Box 1"/>
          <p:cNvSpPr txBox="1">
            <a:spLocks noChangeArrowheads="1"/>
          </p:cNvSpPr>
          <p:nvPr/>
        </p:nvSpPr>
        <p:spPr bwMode="auto">
          <a:xfrm>
            <a:off x="4398963" y="9555163"/>
            <a:ext cx="3371850" cy="501650"/>
          </a:xfrm>
          <a:prstGeom prst="rect">
            <a:avLst/>
          </a:prstGeom>
          <a:noFill/>
          <a:ln w="9525">
            <a:noFill/>
            <a:round/>
            <a:headEnd/>
            <a:tailEnd/>
          </a:ln>
          <a:effectLst/>
        </p:spPr>
        <p:txBody>
          <a:bodyPr lIns="0" tIns="0" rIns="0" bIns="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B770D40-EF29-490C-9A96-6575E50BE47E}" type="slidenum">
              <a:rPr lang="es-MX" sz="14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s-MX" sz="1400">
              <a:solidFill>
                <a:srgbClr val="000000"/>
              </a:solidFill>
              <a:latin typeface="Times New Roman" pitchFamily="16" charset="0"/>
            </a:endParaRPr>
          </a:p>
        </p:txBody>
      </p:sp>
      <p:sp>
        <p:nvSpPr>
          <p:cNvPr id="68610" name="Rectangle 2"/>
          <p:cNvSpPr txBox="1">
            <a:spLocks noGrp="1" noRot="1" noChangeAspect="1" noChangeArrowheads="1"/>
          </p:cNvSpPr>
          <p:nvPr>
            <p:ph type="sldImg"/>
          </p:nvPr>
        </p:nvSpPr>
        <p:spPr bwMode="auto">
          <a:xfrm>
            <a:off x="1446213" y="763588"/>
            <a:ext cx="4879975" cy="3771900"/>
          </a:xfrm>
          <a:prstGeom prst="rect">
            <a:avLst/>
          </a:prstGeom>
          <a:solidFill>
            <a:srgbClr val="FFFFFF"/>
          </a:solidFill>
          <a:ln>
            <a:solidFill>
              <a:srgbClr val="000000"/>
            </a:solidFill>
            <a:miter lim="800000"/>
            <a:headEnd/>
            <a:tailEnd/>
          </a:ln>
        </p:spPr>
      </p:sp>
      <p:sp>
        <p:nvSpPr>
          <p:cNvPr id="68611" name="Rectangle 3"/>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A28B74B-EDD5-4CFF-852D-1B865D35C203}" type="slidenum">
              <a:rPr lang="es-MX"/>
              <a:pPr/>
              <a:t>12</a:t>
            </a:fld>
            <a:endParaRPr lang="es-MX"/>
          </a:p>
        </p:txBody>
      </p:sp>
      <p:sp>
        <p:nvSpPr>
          <p:cNvPr id="69633"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26D9122-BDC7-4731-908E-58B78C8DD001}" type="slidenum">
              <a:rPr lang="es-MX"/>
              <a:pPr/>
              <a:t>13</a:t>
            </a:fld>
            <a:endParaRPr lang="es-MX"/>
          </a:p>
        </p:txBody>
      </p:sp>
      <p:sp>
        <p:nvSpPr>
          <p:cNvPr id="70657"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B46BF3C-E083-4577-BE6F-ABFA8116F9BC}" type="slidenum">
              <a:rPr lang="es-MX"/>
              <a:pPr/>
              <a:t>14</a:t>
            </a:fld>
            <a:endParaRPr lang="es-MX"/>
          </a:p>
        </p:txBody>
      </p:sp>
      <p:sp>
        <p:nvSpPr>
          <p:cNvPr id="71681"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E3210789-A664-4B4F-A9BD-00575EE3FEA3}" type="slidenum">
              <a:rPr lang="es-MX"/>
              <a:pPr/>
              <a:t>15</a:t>
            </a:fld>
            <a:endParaRPr lang="es-MX"/>
          </a:p>
        </p:txBody>
      </p:sp>
      <p:sp>
        <p:nvSpPr>
          <p:cNvPr id="72705"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A1547ED-D1E4-4B81-9537-C90660DF4717}" type="slidenum">
              <a:rPr lang="es-MX"/>
              <a:pPr/>
              <a:t>16</a:t>
            </a:fld>
            <a:endParaRPr lang="es-MX"/>
          </a:p>
        </p:txBody>
      </p:sp>
      <p:sp>
        <p:nvSpPr>
          <p:cNvPr id="73729"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B7E40C1-2508-4212-ACA2-BC4EA247D0DF}" type="slidenum">
              <a:rPr lang="es-MX"/>
              <a:pPr/>
              <a:t>17</a:t>
            </a:fld>
            <a:endParaRPr lang="es-MX"/>
          </a:p>
        </p:txBody>
      </p:sp>
      <p:sp>
        <p:nvSpPr>
          <p:cNvPr id="74753"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97732BE5-AACF-4686-9154-169F23BC115C}" type="slidenum">
              <a:rPr lang="es-MX"/>
              <a:pPr/>
              <a:t>18</a:t>
            </a:fld>
            <a:endParaRPr lang="es-MX"/>
          </a:p>
        </p:txBody>
      </p:sp>
      <p:sp>
        <p:nvSpPr>
          <p:cNvPr id="75777"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0889EFA-E28D-4B28-A228-2851B3CA6E9C}" type="slidenum">
              <a:rPr lang="es-MX"/>
              <a:pPr/>
              <a:t>19</a:t>
            </a:fld>
            <a:endParaRPr lang="es-MX"/>
          </a:p>
        </p:txBody>
      </p:sp>
      <p:sp>
        <p:nvSpPr>
          <p:cNvPr id="76801"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06EB4C0-DED2-4254-9E8E-603FACC0D1FF}" type="slidenum">
              <a:rPr lang="es-MX"/>
              <a:pPr/>
              <a:t>2</a:t>
            </a:fld>
            <a:endParaRPr lang="es-MX"/>
          </a:p>
        </p:txBody>
      </p:sp>
      <p:sp>
        <p:nvSpPr>
          <p:cNvPr id="59393"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777875" y="4776788"/>
            <a:ext cx="6216650" cy="4435475"/>
          </a:xfrm>
          <a:prstGeom prst="rect">
            <a:avLst/>
          </a:prstGeom>
          <a:noFill/>
          <a:ln>
            <a:round/>
            <a:headEnd/>
            <a:tailEnd/>
          </a:ln>
        </p:spPr>
        <p:txBody>
          <a:bodyPr wrap="none" anchor="ct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2CD7B30-209C-4F52-B9F2-2003F583737B}" type="slidenum">
              <a:rPr lang="es-MX"/>
              <a:pPr/>
              <a:t>20</a:t>
            </a:fld>
            <a:endParaRPr lang="es-MX"/>
          </a:p>
        </p:txBody>
      </p:sp>
      <p:sp>
        <p:nvSpPr>
          <p:cNvPr id="77825"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B36CB90-D994-41A3-A0E2-1D6E4E6C38C3}" type="slidenum">
              <a:rPr lang="es-MX"/>
              <a:pPr/>
              <a:t>21</a:t>
            </a:fld>
            <a:endParaRPr lang="es-MX"/>
          </a:p>
        </p:txBody>
      </p:sp>
      <p:sp>
        <p:nvSpPr>
          <p:cNvPr id="78849"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5A7E302-92E8-446C-B8D5-35433A99A233}" type="slidenum">
              <a:rPr lang="es-MX"/>
              <a:pPr/>
              <a:t>22</a:t>
            </a:fld>
            <a:endParaRPr lang="es-MX"/>
          </a:p>
        </p:txBody>
      </p:sp>
      <p:sp>
        <p:nvSpPr>
          <p:cNvPr id="79873"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79874"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C07B0BE-A3D6-4A4D-B777-5052ED8FF094}" type="slidenum">
              <a:rPr lang="es-MX"/>
              <a:pPr/>
              <a:t>23</a:t>
            </a:fld>
            <a:endParaRPr lang="es-MX"/>
          </a:p>
        </p:txBody>
      </p:sp>
      <p:sp>
        <p:nvSpPr>
          <p:cNvPr id="80897"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EDFECEC1-E32E-4640-A543-346265A43B9E}" type="slidenum">
              <a:rPr lang="es-MX"/>
              <a:pPr/>
              <a:t>24</a:t>
            </a:fld>
            <a:endParaRPr lang="es-MX"/>
          </a:p>
        </p:txBody>
      </p:sp>
      <p:sp>
        <p:nvSpPr>
          <p:cNvPr id="81921"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22A71F7-2DEF-49CB-896F-10F5E6FBC69E}" type="slidenum">
              <a:rPr lang="es-MX"/>
              <a:pPr/>
              <a:t>25</a:t>
            </a:fld>
            <a:endParaRPr lang="es-MX"/>
          </a:p>
        </p:txBody>
      </p:sp>
      <p:sp>
        <p:nvSpPr>
          <p:cNvPr id="82945" name="Rectangle 1"/>
          <p:cNvSpPr txBox="1">
            <a:spLocks noGrp="1" noRot="1" noChangeAspect="1" noChangeArrowheads="1"/>
          </p:cNvSpPr>
          <p:nvPr>
            <p:ph type="sldImg"/>
          </p:nvPr>
        </p:nvSpPr>
        <p:spPr bwMode="auto">
          <a:xfrm>
            <a:off x="1446213" y="763588"/>
            <a:ext cx="4878387" cy="3770312"/>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777875" y="4776788"/>
            <a:ext cx="6216650" cy="4435475"/>
          </a:xfrm>
          <a:prstGeom prst="rect">
            <a:avLst/>
          </a:prstGeom>
          <a:noFill/>
          <a:ln>
            <a:round/>
            <a:headEnd/>
            <a:tailEnd/>
          </a:ln>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65602A6-F4B9-488B-8F42-37C4648F0AE3}" type="slidenum">
              <a:rPr lang="es-MX"/>
              <a:pPr/>
              <a:t>3</a:t>
            </a:fld>
            <a:endParaRPr lang="es-MX"/>
          </a:p>
        </p:txBody>
      </p:sp>
      <p:sp>
        <p:nvSpPr>
          <p:cNvPr id="60417" name="Text Box 1"/>
          <p:cNvSpPr txBox="1">
            <a:spLocks noChangeArrowheads="1"/>
          </p:cNvSpPr>
          <p:nvPr/>
        </p:nvSpPr>
        <p:spPr bwMode="auto">
          <a:xfrm>
            <a:off x="4398963" y="9555163"/>
            <a:ext cx="3371850" cy="501650"/>
          </a:xfrm>
          <a:prstGeom prst="rect">
            <a:avLst/>
          </a:prstGeom>
          <a:noFill/>
          <a:ln w="9525">
            <a:noFill/>
            <a:round/>
            <a:headEnd/>
            <a:tailEnd/>
          </a:ln>
          <a:effectLst/>
        </p:spPr>
        <p:txBody>
          <a:bodyPr lIns="0" tIns="0" rIns="0" bIns="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9B6C03A-969A-4FE4-84B3-CB2BD12ACD6A}" type="slidenum">
              <a:rPr lang="es-MX" sz="14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s-MX" sz="1400">
              <a:solidFill>
                <a:srgbClr val="000000"/>
              </a:solidFill>
              <a:latin typeface="Times New Roman" pitchFamily="16" charset="0"/>
            </a:endParaRPr>
          </a:p>
        </p:txBody>
      </p:sp>
      <p:sp>
        <p:nvSpPr>
          <p:cNvPr id="60418" name="Rectangle 2"/>
          <p:cNvSpPr txBox="1">
            <a:spLocks noGrp="1" noRot="1" noChangeAspect="1" noChangeArrowheads="1"/>
          </p:cNvSpPr>
          <p:nvPr>
            <p:ph type="sldImg"/>
          </p:nvPr>
        </p:nvSpPr>
        <p:spPr bwMode="auto">
          <a:xfrm>
            <a:off x="1446213" y="763588"/>
            <a:ext cx="4879975" cy="3771900"/>
          </a:xfrm>
          <a:prstGeom prst="rect">
            <a:avLst/>
          </a:prstGeom>
          <a:solidFill>
            <a:srgbClr val="FFFFFF"/>
          </a:solidFill>
          <a:ln>
            <a:solidFill>
              <a:srgbClr val="000000"/>
            </a:solidFill>
            <a:miter lim="800000"/>
            <a:headEnd/>
            <a:tailEnd/>
          </a:ln>
        </p:spPr>
      </p:sp>
      <p:sp>
        <p:nvSpPr>
          <p:cNvPr id="60419" name="Rectangle 3"/>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16B5D38-5FBB-4482-8535-64E6F0899384}" type="slidenum">
              <a:rPr lang="es-MX"/>
              <a:pPr/>
              <a:t>4</a:t>
            </a:fld>
            <a:endParaRPr lang="es-MX"/>
          </a:p>
        </p:txBody>
      </p:sp>
      <p:sp>
        <p:nvSpPr>
          <p:cNvPr id="61441" name="Text Box 1"/>
          <p:cNvSpPr txBox="1">
            <a:spLocks noChangeArrowheads="1"/>
          </p:cNvSpPr>
          <p:nvPr/>
        </p:nvSpPr>
        <p:spPr bwMode="auto">
          <a:xfrm>
            <a:off x="4398963" y="9555163"/>
            <a:ext cx="3371850" cy="501650"/>
          </a:xfrm>
          <a:prstGeom prst="rect">
            <a:avLst/>
          </a:prstGeom>
          <a:noFill/>
          <a:ln w="9525">
            <a:noFill/>
            <a:round/>
            <a:headEnd/>
            <a:tailEnd/>
          </a:ln>
          <a:effectLst/>
        </p:spPr>
        <p:txBody>
          <a:bodyPr lIns="0" tIns="0" rIns="0" bIns="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0E53F18-D547-45DB-B0FC-CA8872E3D8D0}" type="slidenum">
              <a:rPr lang="es-MX" sz="14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s-MX" sz="1400">
              <a:solidFill>
                <a:srgbClr val="000000"/>
              </a:solidFill>
              <a:latin typeface="Times New Roman" pitchFamily="16" charset="0"/>
            </a:endParaRPr>
          </a:p>
        </p:txBody>
      </p:sp>
      <p:sp>
        <p:nvSpPr>
          <p:cNvPr id="61442" name="Rectangle 2"/>
          <p:cNvSpPr txBox="1">
            <a:spLocks noGrp="1" noRot="1" noChangeAspect="1" noChangeArrowheads="1"/>
          </p:cNvSpPr>
          <p:nvPr>
            <p:ph type="sldImg"/>
          </p:nvPr>
        </p:nvSpPr>
        <p:spPr bwMode="auto">
          <a:xfrm>
            <a:off x="1446213" y="763588"/>
            <a:ext cx="4879975" cy="3771900"/>
          </a:xfrm>
          <a:prstGeom prst="rect">
            <a:avLst/>
          </a:prstGeom>
          <a:solidFill>
            <a:srgbClr val="FFFFFF"/>
          </a:solidFill>
          <a:ln>
            <a:solidFill>
              <a:srgbClr val="000000"/>
            </a:solidFill>
            <a:miter lim="800000"/>
            <a:headEnd/>
            <a:tailEnd/>
          </a:ln>
        </p:spPr>
      </p:sp>
      <p:sp>
        <p:nvSpPr>
          <p:cNvPr id="61443" name="Rectangle 3"/>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C9C0A61-004B-48A9-A383-347039B66B88}" type="slidenum">
              <a:rPr lang="es-MX"/>
              <a:pPr/>
              <a:t>5</a:t>
            </a:fld>
            <a:endParaRPr lang="es-MX"/>
          </a:p>
        </p:txBody>
      </p:sp>
      <p:sp>
        <p:nvSpPr>
          <p:cNvPr id="62465" name="Text Box 1"/>
          <p:cNvSpPr txBox="1">
            <a:spLocks noChangeArrowheads="1"/>
          </p:cNvSpPr>
          <p:nvPr/>
        </p:nvSpPr>
        <p:spPr bwMode="auto">
          <a:xfrm>
            <a:off x="4398963" y="9555163"/>
            <a:ext cx="3371850" cy="501650"/>
          </a:xfrm>
          <a:prstGeom prst="rect">
            <a:avLst/>
          </a:prstGeom>
          <a:noFill/>
          <a:ln w="9525">
            <a:noFill/>
            <a:round/>
            <a:headEnd/>
            <a:tailEnd/>
          </a:ln>
          <a:effectLst/>
        </p:spPr>
        <p:txBody>
          <a:bodyPr lIns="0" tIns="0" rIns="0" bIns="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6F57E97-70B7-48D8-A391-B61249A49E29}" type="slidenum">
              <a:rPr lang="es-MX" sz="14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s-MX" sz="1400">
              <a:solidFill>
                <a:srgbClr val="000000"/>
              </a:solidFill>
              <a:latin typeface="Times New Roman" pitchFamily="16" charset="0"/>
            </a:endParaRPr>
          </a:p>
        </p:txBody>
      </p:sp>
      <p:sp>
        <p:nvSpPr>
          <p:cNvPr id="62466" name="Rectangle 2"/>
          <p:cNvSpPr txBox="1">
            <a:spLocks noGrp="1" noRot="1" noChangeAspect="1" noChangeArrowheads="1"/>
          </p:cNvSpPr>
          <p:nvPr>
            <p:ph type="sldImg"/>
          </p:nvPr>
        </p:nvSpPr>
        <p:spPr bwMode="auto">
          <a:xfrm>
            <a:off x="1446213" y="763588"/>
            <a:ext cx="4879975" cy="3771900"/>
          </a:xfrm>
          <a:prstGeom prst="rect">
            <a:avLst/>
          </a:prstGeom>
          <a:solidFill>
            <a:srgbClr val="FFFFFF"/>
          </a:solidFill>
          <a:ln>
            <a:solidFill>
              <a:srgbClr val="000000"/>
            </a:solidFill>
            <a:miter lim="800000"/>
            <a:headEnd/>
            <a:tailEnd/>
          </a:ln>
        </p:spPr>
      </p:sp>
      <p:sp>
        <p:nvSpPr>
          <p:cNvPr id="62467" name="Rectangle 3"/>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4CFC0AD-A4FC-4CA1-9CD6-618E83ECC72D}" type="slidenum">
              <a:rPr lang="es-MX"/>
              <a:pPr/>
              <a:t>6</a:t>
            </a:fld>
            <a:endParaRPr lang="es-MX"/>
          </a:p>
        </p:txBody>
      </p:sp>
      <p:sp>
        <p:nvSpPr>
          <p:cNvPr id="63489" name="Text Box 1"/>
          <p:cNvSpPr txBox="1">
            <a:spLocks noChangeArrowheads="1"/>
          </p:cNvSpPr>
          <p:nvPr/>
        </p:nvSpPr>
        <p:spPr bwMode="auto">
          <a:xfrm>
            <a:off x="4398963" y="9555163"/>
            <a:ext cx="3371850" cy="501650"/>
          </a:xfrm>
          <a:prstGeom prst="rect">
            <a:avLst/>
          </a:prstGeom>
          <a:noFill/>
          <a:ln w="9525">
            <a:noFill/>
            <a:round/>
            <a:headEnd/>
            <a:tailEnd/>
          </a:ln>
          <a:effectLst/>
        </p:spPr>
        <p:txBody>
          <a:bodyPr lIns="0" tIns="0" rIns="0" bIns="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7E2DEEF-7446-4CA9-9EE1-51EBAD2D883C}" type="slidenum">
              <a:rPr lang="es-MX" sz="14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s-MX" sz="1400">
              <a:solidFill>
                <a:srgbClr val="000000"/>
              </a:solidFill>
              <a:latin typeface="Times New Roman" pitchFamily="16" charset="0"/>
            </a:endParaRPr>
          </a:p>
        </p:txBody>
      </p:sp>
      <p:sp>
        <p:nvSpPr>
          <p:cNvPr id="63490" name="Rectangle 2"/>
          <p:cNvSpPr txBox="1">
            <a:spLocks noGrp="1" noRot="1" noChangeAspect="1" noChangeArrowheads="1"/>
          </p:cNvSpPr>
          <p:nvPr>
            <p:ph type="sldImg"/>
          </p:nvPr>
        </p:nvSpPr>
        <p:spPr bwMode="auto">
          <a:xfrm>
            <a:off x="1446213" y="763588"/>
            <a:ext cx="4879975" cy="3771900"/>
          </a:xfrm>
          <a:prstGeom prst="rect">
            <a:avLst/>
          </a:prstGeom>
          <a:solidFill>
            <a:srgbClr val="FFFFFF"/>
          </a:solidFill>
          <a:ln>
            <a:solidFill>
              <a:srgbClr val="000000"/>
            </a:solidFill>
            <a:miter lim="800000"/>
            <a:headEnd/>
            <a:tailEnd/>
          </a:ln>
        </p:spPr>
      </p:sp>
      <p:sp>
        <p:nvSpPr>
          <p:cNvPr id="63491" name="Rectangle 3"/>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A9CD20C-FD22-424B-897B-58F30E84E56D}" type="slidenum">
              <a:rPr lang="es-MX"/>
              <a:pPr/>
              <a:t>7</a:t>
            </a:fld>
            <a:endParaRPr lang="es-MX"/>
          </a:p>
        </p:txBody>
      </p:sp>
      <p:sp>
        <p:nvSpPr>
          <p:cNvPr id="64513" name="Text Box 1"/>
          <p:cNvSpPr txBox="1">
            <a:spLocks noChangeArrowheads="1"/>
          </p:cNvSpPr>
          <p:nvPr/>
        </p:nvSpPr>
        <p:spPr bwMode="auto">
          <a:xfrm>
            <a:off x="4398963" y="9555163"/>
            <a:ext cx="3371850" cy="501650"/>
          </a:xfrm>
          <a:prstGeom prst="rect">
            <a:avLst/>
          </a:prstGeom>
          <a:noFill/>
          <a:ln w="9525">
            <a:noFill/>
            <a:round/>
            <a:headEnd/>
            <a:tailEnd/>
          </a:ln>
          <a:effectLst/>
        </p:spPr>
        <p:txBody>
          <a:bodyPr lIns="0" tIns="0" rIns="0" bIns="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48B992D-DAC5-4684-8A8E-8E29D7B4874E}" type="slidenum">
              <a:rPr lang="es-MX" sz="14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s-MX" sz="1400">
              <a:solidFill>
                <a:srgbClr val="000000"/>
              </a:solidFill>
              <a:latin typeface="Times New Roman" pitchFamily="16" charset="0"/>
            </a:endParaRPr>
          </a:p>
        </p:txBody>
      </p:sp>
      <p:sp>
        <p:nvSpPr>
          <p:cNvPr id="64514" name="Rectangle 2"/>
          <p:cNvSpPr txBox="1">
            <a:spLocks noGrp="1" noRot="1" noChangeAspect="1" noChangeArrowheads="1"/>
          </p:cNvSpPr>
          <p:nvPr>
            <p:ph type="sldImg"/>
          </p:nvPr>
        </p:nvSpPr>
        <p:spPr bwMode="auto">
          <a:xfrm>
            <a:off x="1446213" y="763588"/>
            <a:ext cx="4879975" cy="3771900"/>
          </a:xfrm>
          <a:prstGeom prst="rect">
            <a:avLst/>
          </a:prstGeom>
          <a:solidFill>
            <a:srgbClr val="FFFFFF"/>
          </a:solidFill>
          <a:ln>
            <a:solidFill>
              <a:srgbClr val="000000"/>
            </a:solidFill>
            <a:miter lim="800000"/>
            <a:headEnd/>
            <a:tailEnd/>
          </a:ln>
        </p:spPr>
      </p:sp>
      <p:sp>
        <p:nvSpPr>
          <p:cNvPr id="64515" name="Rectangle 3"/>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FF3C7B9-0307-46A4-ABB4-0CC636FC317B}" type="slidenum">
              <a:rPr lang="es-MX"/>
              <a:pPr/>
              <a:t>8</a:t>
            </a:fld>
            <a:endParaRPr lang="es-MX"/>
          </a:p>
        </p:txBody>
      </p:sp>
      <p:sp>
        <p:nvSpPr>
          <p:cNvPr id="65537" name="Text Box 1"/>
          <p:cNvSpPr txBox="1">
            <a:spLocks noChangeArrowheads="1"/>
          </p:cNvSpPr>
          <p:nvPr/>
        </p:nvSpPr>
        <p:spPr bwMode="auto">
          <a:xfrm>
            <a:off x="4398963" y="9555163"/>
            <a:ext cx="3371850" cy="501650"/>
          </a:xfrm>
          <a:prstGeom prst="rect">
            <a:avLst/>
          </a:prstGeom>
          <a:noFill/>
          <a:ln w="9525">
            <a:noFill/>
            <a:round/>
            <a:headEnd/>
            <a:tailEnd/>
          </a:ln>
          <a:effectLst/>
        </p:spPr>
        <p:txBody>
          <a:bodyPr lIns="0" tIns="0" rIns="0" bIns="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6C94444-04CF-453E-BDDB-C5699EC3156B}" type="slidenum">
              <a:rPr lang="es-MX" sz="14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s-MX" sz="1400">
              <a:solidFill>
                <a:srgbClr val="000000"/>
              </a:solidFill>
              <a:latin typeface="Times New Roman" pitchFamily="16" charset="0"/>
            </a:endParaRPr>
          </a:p>
        </p:txBody>
      </p:sp>
      <p:sp>
        <p:nvSpPr>
          <p:cNvPr id="65538" name="Rectangle 2"/>
          <p:cNvSpPr txBox="1">
            <a:spLocks noGrp="1" noRot="1" noChangeAspect="1" noChangeArrowheads="1"/>
          </p:cNvSpPr>
          <p:nvPr>
            <p:ph type="sldImg"/>
          </p:nvPr>
        </p:nvSpPr>
        <p:spPr bwMode="auto">
          <a:xfrm>
            <a:off x="1446213" y="763588"/>
            <a:ext cx="4879975" cy="3771900"/>
          </a:xfrm>
          <a:prstGeom prst="rect">
            <a:avLst/>
          </a:prstGeom>
          <a:solidFill>
            <a:srgbClr val="FFFFFF"/>
          </a:solidFill>
          <a:ln>
            <a:solidFill>
              <a:srgbClr val="000000"/>
            </a:solidFill>
            <a:miter lim="800000"/>
            <a:headEnd/>
            <a:tailEnd/>
          </a:ln>
        </p:spPr>
      </p:sp>
      <p:sp>
        <p:nvSpPr>
          <p:cNvPr id="65539" name="Rectangle 3"/>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9E22C62-2E55-4721-99E6-967C6FF22512}" type="slidenum">
              <a:rPr lang="es-MX"/>
              <a:pPr/>
              <a:t>9</a:t>
            </a:fld>
            <a:endParaRPr lang="es-MX"/>
          </a:p>
        </p:txBody>
      </p:sp>
      <p:sp>
        <p:nvSpPr>
          <p:cNvPr id="66561" name="Text Box 1"/>
          <p:cNvSpPr txBox="1">
            <a:spLocks noChangeArrowheads="1"/>
          </p:cNvSpPr>
          <p:nvPr/>
        </p:nvSpPr>
        <p:spPr bwMode="auto">
          <a:xfrm>
            <a:off x="4398963" y="9555163"/>
            <a:ext cx="3371850" cy="501650"/>
          </a:xfrm>
          <a:prstGeom prst="rect">
            <a:avLst/>
          </a:prstGeom>
          <a:noFill/>
          <a:ln w="9525">
            <a:noFill/>
            <a:round/>
            <a:headEnd/>
            <a:tailEnd/>
          </a:ln>
          <a:effectLst/>
        </p:spPr>
        <p:txBody>
          <a:bodyPr lIns="0" tIns="0" rIns="0" bIns="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AF68E9D-203F-4F9E-9D79-128B6464BC61}" type="slidenum">
              <a:rPr lang="es-MX" sz="14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s-MX" sz="1400">
              <a:solidFill>
                <a:srgbClr val="000000"/>
              </a:solidFill>
              <a:latin typeface="Times New Roman" pitchFamily="16" charset="0"/>
            </a:endParaRPr>
          </a:p>
        </p:txBody>
      </p:sp>
      <p:sp>
        <p:nvSpPr>
          <p:cNvPr id="66562" name="Rectangle 2"/>
          <p:cNvSpPr txBox="1">
            <a:spLocks noGrp="1" noRot="1" noChangeAspect="1" noChangeArrowheads="1"/>
          </p:cNvSpPr>
          <p:nvPr>
            <p:ph type="sldImg"/>
          </p:nvPr>
        </p:nvSpPr>
        <p:spPr bwMode="auto">
          <a:xfrm>
            <a:off x="1446213" y="763588"/>
            <a:ext cx="4879975" cy="3771900"/>
          </a:xfrm>
          <a:prstGeom prst="rect">
            <a:avLst/>
          </a:prstGeom>
          <a:solidFill>
            <a:srgbClr val="FFFFFF"/>
          </a:solidFill>
          <a:ln>
            <a:solidFill>
              <a:srgbClr val="000000"/>
            </a:solidFill>
            <a:miter lim="800000"/>
            <a:headEnd/>
            <a:tailEnd/>
          </a:ln>
        </p:spPr>
      </p:sp>
      <p:sp>
        <p:nvSpPr>
          <p:cNvPr id="66563" name="Rectangle 3"/>
          <p:cNvSpPr txBox="1">
            <a:spLocks noGrp="1" noChangeArrowheads="1"/>
          </p:cNvSpPr>
          <p:nvPr>
            <p:ph type="body" idx="1"/>
          </p:nvPr>
        </p:nvSpPr>
        <p:spPr bwMode="auto">
          <a:xfrm>
            <a:off x="777875" y="4776788"/>
            <a:ext cx="6216650" cy="4525962"/>
          </a:xfrm>
          <a:prstGeom prst="rect">
            <a:avLst/>
          </a:prstGeom>
          <a:noFill/>
          <a:ln>
            <a:round/>
            <a:headEnd/>
            <a:tailEnd/>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4063" y="2414588"/>
            <a:ext cx="8550275" cy="1665287"/>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número de diapositiva"/>
          <p:cNvSpPr>
            <a:spLocks noGrp="1"/>
          </p:cNvSpPr>
          <p:nvPr>
            <p:ph type="sldNum" idx="10"/>
          </p:nvPr>
        </p:nvSpPr>
        <p:spPr/>
        <p:txBody>
          <a:bodyPr/>
          <a:lstStyle>
            <a:lvl1pPr>
              <a:defRPr/>
            </a:lvl1pPr>
          </a:lstStyle>
          <a:p>
            <a:fld id="{31F8955F-E073-49D8-BFF1-6FC18A88229C}" type="slidenum">
              <a:rPr lang="es-MX"/>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idx="10"/>
          </p:nvPr>
        </p:nvSpPr>
        <p:spPr/>
        <p:txBody>
          <a:bodyPr/>
          <a:lstStyle>
            <a:lvl1pPr>
              <a:defRPr/>
            </a:lvl1pPr>
          </a:lstStyle>
          <a:p>
            <a:fld id="{9FD77D17-3838-4B26-A88F-BA2D062A2880}" type="slidenum">
              <a:rPr lang="es-MX"/>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27875" y="606425"/>
            <a:ext cx="2100263" cy="60547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27088" y="606425"/>
            <a:ext cx="6148387" cy="60547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idx="10"/>
          </p:nvPr>
        </p:nvSpPr>
        <p:spPr/>
        <p:txBody>
          <a:bodyPr/>
          <a:lstStyle>
            <a:lvl1pPr>
              <a:defRPr/>
            </a:lvl1pPr>
          </a:lstStyle>
          <a:p>
            <a:fld id="{C8EE5281-7B80-40C3-82F3-66673201885C}" type="slidenum">
              <a:rPr lang="es-MX"/>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4063" y="2414588"/>
            <a:ext cx="8550275" cy="1665287"/>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número de diapositiva"/>
          <p:cNvSpPr>
            <a:spLocks noGrp="1"/>
          </p:cNvSpPr>
          <p:nvPr>
            <p:ph type="sldNum" idx="10"/>
          </p:nvPr>
        </p:nvSpPr>
        <p:spPr/>
        <p:txBody>
          <a:bodyPr/>
          <a:lstStyle>
            <a:lvl1pPr>
              <a:defRPr/>
            </a:lvl1pPr>
          </a:lstStyle>
          <a:p>
            <a:fld id="{7556A978-42CE-4EA0-A8CE-D9C98C264974}" type="slidenum">
              <a:rPr lang="es-MX"/>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idx="10"/>
          </p:nvPr>
        </p:nvSpPr>
        <p:spPr/>
        <p:txBody>
          <a:bodyPr/>
          <a:lstStyle>
            <a:lvl1pPr>
              <a:defRPr/>
            </a:lvl1pPr>
          </a:lstStyle>
          <a:p>
            <a:fld id="{6F70F70D-E484-4F9E-A12F-440F95ED5B01}" type="slidenum">
              <a:rPr lang="es-MX"/>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5338" y="4994275"/>
            <a:ext cx="8548687" cy="1544638"/>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idx="10"/>
          </p:nvPr>
        </p:nvSpPr>
        <p:spPr/>
        <p:txBody>
          <a:bodyPr/>
          <a:lstStyle>
            <a:lvl1pPr>
              <a:defRPr/>
            </a:lvl1pPr>
          </a:lstStyle>
          <a:p>
            <a:fld id="{7E46D2FB-A7B2-491B-ACB5-ECDEED2CF3A5}" type="slidenum">
              <a:rPr lang="es-MX"/>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93800" y="2274888"/>
            <a:ext cx="3757613" cy="943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03813" y="2274888"/>
            <a:ext cx="3757612" cy="943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idx="10"/>
          </p:nvPr>
        </p:nvSpPr>
        <p:spPr/>
        <p:txBody>
          <a:bodyPr/>
          <a:lstStyle>
            <a:lvl1pPr>
              <a:defRPr/>
            </a:lvl1pPr>
          </a:lstStyle>
          <a:p>
            <a:fld id="{A800175C-9327-4333-823B-B1D89C4EEB0C}" type="slidenum">
              <a:rPr lang="es-MX"/>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3238" y="311150"/>
            <a:ext cx="9051925" cy="12954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número de diapositiva"/>
          <p:cNvSpPr>
            <a:spLocks noGrp="1"/>
          </p:cNvSpPr>
          <p:nvPr>
            <p:ph type="sldNum" idx="10"/>
          </p:nvPr>
        </p:nvSpPr>
        <p:spPr/>
        <p:txBody>
          <a:bodyPr/>
          <a:lstStyle>
            <a:lvl1pPr>
              <a:defRPr/>
            </a:lvl1pPr>
          </a:lstStyle>
          <a:p>
            <a:fld id="{DFF2B4EB-8A71-4C11-A67C-A974019711E5}" type="slidenum">
              <a:rPr lang="es-MX"/>
              <a:pPr/>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idx="10"/>
          </p:nvPr>
        </p:nvSpPr>
        <p:spPr/>
        <p:txBody>
          <a:bodyPr/>
          <a:lstStyle>
            <a:lvl1pPr>
              <a:defRPr/>
            </a:lvl1pPr>
          </a:lstStyle>
          <a:p>
            <a:fld id="{E9EECCF3-B9B7-48F8-9977-49C8DFDE941A}" type="slidenum">
              <a:rPr lang="es-MX"/>
              <a:pPr/>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idx="10"/>
          </p:nvPr>
        </p:nvSpPr>
        <p:spPr/>
        <p:txBody>
          <a:bodyPr/>
          <a:lstStyle>
            <a:lvl1pPr>
              <a:defRPr/>
            </a:lvl1pPr>
          </a:lstStyle>
          <a:p>
            <a:fld id="{41A20753-2CCF-451A-B653-B4919119F9AD}" type="slidenum">
              <a:rPr lang="es-MX"/>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3238" y="309563"/>
            <a:ext cx="3308350" cy="13176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idx="10"/>
          </p:nvPr>
        </p:nvSpPr>
        <p:spPr/>
        <p:txBody>
          <a:bodyPr/>
          <a:lstStyle>
            <a:lvl1pPr>
              <a:defRPr/>
            </a:lvl1pPr>
          </a:lstStyle>
          <a:p>
            <a:fld id="{0ECF099D-3CE9-43CA-9C65-F72F9F1C34C0}" type="slidenum">
              <a:rPr lang="es-MX"/>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idx="10"/>
          </p:nvPr>
        </p:nvSpPr>
        <p:spPr/>
        <p:txBody>
          <a:bodyPr/>
          <a:lstStyle>
            <a:lvl1pPr>
              <a:defRPr/>
            </a:lvl1pPr>
          </a:lstStyle>
          <a:p>
            <a:fld id="{6EA7E821-BE67-4CDF-BA74-912DE7DFDE03}" type="slidenum">
              <a:rPr lang="es-MX"/>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1675" y="5440363"/>
            <a:ext cx="6035675" cy="642937"/>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idx="10"/>
          </p:nvPr>
        </p:nvSpPr>
        <p:spPr/>
        <p:txBody>
          <a:bodyPr/>
          <a:lstStyle>
            <a:lvl1pPr>
              <a:defRPr/>
            </a:lvl1pPr>
          </a:lstStyle>
          <a:p>
            <a:fld id="{AD526BAA-660D-40C2-BE62-CEA151988861}" type="slidenum">
              <a:rPr lang="es-MX"/>
              <a:pPr/>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idx="10"/>
          </p:nvPr>
        </p:nvSpPr>
        <p:spPr/>
        <p:txBody>
          <a:bodyPr/>
          <a:lstStyle>
            <a:lvl1pPr>
              <a:defRPr/>
            </a:lvl1pPr>
          </a:lstStyle>
          <a:p>
            <a:fld id="{7E983D71-2026-4719-B327-5DAC4F781DED}" type="slidenum">
              <a:rPr lang="es-MX"/>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27863" y="874713"/>
            <a:ext cx="2000250" cy="108378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27113" y="874713"/>
            <a:ext cx="5848350" cy="108378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número de diapositiva"/>
          <p:cNvSpPr>
            <a:spLocks noGrp="1"/>
          </p:cNvSpPr>
          <p:nvPr>
            <p:ph type="sldNum" idx="10"/>
          </p:nvPr>
        </p:nvSpPr>
        <p:spPr/>
        <p:txBody>
          <a:bodyPr/>
          <a:lstStyle>
            <a:lvl1pPr>
              <a:defRPr/>
            </a:lvl1pPr>
          </a:lstStyle>
          <a:p>
            <a:fld id="{ABE7D613-C165-4274-8053-98E4512F2C54}" type="slidenum">
              <a:rPr lang="es-MX"/>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5338" y="4994275"/>
            <a:ext cx="8548687" cy="1544638"/>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número de diapositiva"/>
          <p:cNvSpPr>
            <a:spLocks noGrp="1"/>
          </p:cNvSpPr>
          <p:nvPr>
            <p:ph type="sldNum" idx="10"/>
          </p:nvPr>
        </p:nvSpPr>
        <p:spPr/>
        <p:txBody>
          <a:bodyPr/>
          <a:lstStyle>
            <a:lvl1pPr>
              <a:defRPr/>
            </a:lvl1pPr>
          </a:lstStyle>
          <a:p>
            <a:fld id="{D954F324-B318-46C9-80F7-35F7AEE260EA}" type="slidenum">
              <a:rPr lang="es-MX"/>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27088" y="2009775"/>
            <a:ext cx="4124325" cy="465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03813" y="2009775"/>
            <a:ext cx="4124325" cy="465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idx="10"/>
          </p:nvPr>
        </p:nvSpPr>
        <p:spPr/>
        <p:txBody>
          <a:bodyPr/>
          <a:lstStyle>
            <a:lvl1pPr>
              <a:defRPr/>
            </a:lvl1pPr>
          </a:lstStyle>
          <a:p>
            <a:fld id="{E4B74F4C-E948-4484-8FE1-7F0D292C4C38}" type="slidenum">
              <a:rPr lang="es-MX"/>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3238" y="311150"/>
            <a:ext cx="9051925" cy="12954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número de diapositiva"/>
          <p:cNvSpPr>
            <a:spLocks noGrp="1"/>
          </p:cNvSpPr>
          <p:nvPr>
            <p:ph type="sldNum" idx="10"/>
          </p:nvPr>
        </p:nvSpPr>
        <p:spPr/>
        <p:txBody>
          <a:bodyPr/>
          <a:lstStyle>
            <a:lvl1pPr>
              <a:defRPr/>
            </a:lvl1pPr>
          </a:lstStyle>
          <a:p>
            <a:fld id="{735B7480-3BD5-4499-9D38-4FA41F8DA47E}" type="slidenum">
              <a:rPr lang="es-MX"/>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número de diapositiva"/>
          <p:cNvSpPr>
            <a:spLocks noGrp="1"/>
          </p:cNvSpPr>
          <p:nvPr>
            <p:ph type="sldNum" idx="10"/>
          </p:nvPr>
        </p:nvSpPr>
        <p:spPr/>
        <p:txBody>
          <a:bodyPr/>
          <a:lstStyle>
            <a:lvl1pPr>
              <a:defRPr/>
            </a:lvl1pPr>
          </a:lstStyle>
          <a:p>
            <a:fld id="{01CCCF8F-CE16-423B-9A1A-6CA345836AFB}" type="slidenum">
              <a:rPr lang="es-MX"/>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idx="10"/>
          </p:nvPr>
        </p:nvSpPr>
        <p:spPr/>
        <p:txBody>
          <a:bodyPr/>
          <a:lstStyle>
            <a:lvl1pPr>
              <a:defRPr/>
            </a:lvl1pPr>
          </a:lstStyle>
          <a:p>
            <a:fld id="{4C44EC6F-D413-434E-8D3A-770AC9037183}" type="slidenum">
              <a:rPr lang="es-MX"/>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3238" y="309563"/>
            <a:ext cx="3308350" cy="13176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idx="10"/>
          </p:nvPr>
        </p:nvSpPr>
        <p:spPr/>
        <p:txBody>
          <a:bodyPr/>
          <a:lstStyle>
            <a:lvl1pPr>
              <a:defRPr/>
            </a:lvl1pPr>
          </a:lstStyle>
          <a:p>
            <a:fld id="{89424660-68DD-4C14-8B5D-340062C92A23}" type="slidenum">
              <a:rPr lang="es-MX"/>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1675" y="5440363"/>
            <a:ext cx="6035675" cy="642937"/>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número de diapositiva"/>
          <p:cNvSpPr>
            <a:spLocks noGrp="1"/>
          </p:cNvSpPr>
          <p:nvPr>
            <p:ph type="sldNum" idx="10"/>
          </p:nvPr>
        </p:nvSpPr>
        <p:spPr/>
        <p:txBody>
          <a:bodyPr/>
          <a:lstStyle>
            <a:lvl1pPr>
              <a:defRPr/>
            </a:lvl1pPr>
          </a:lstStyle>
          <a:p>
            <a:fld id="{076A787C-179A-480B-802D-AAAEBF6E1771}" type="slidenum">
              <a:rPr lang="es-MX"/>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27088" y="606425"/>
            <a:ext cx="8401050" cy="12446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1026" name="Rectangle 2"/>
          <p:cNvSpPr>
            <a:spLocks noGrp="1" noChangeArrowheads="1"/>
          </p:cNvSpPr>
          <p:nvPr>
            <p:ph type="body" idx="1"/>
          </p:nvPr>
        </p:nvSpPr>
        <p:spPr bwMode="auto">
          <a:xfrm>
            <a:off x="827088" y="2009775"/>
            <a:ext cx="8401050" cy="4651375"/>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1027" name="Text Box 3"/>
          <p:cNvSpPr txBox="1">
            <a:spLocks noChangeArrowheads="1"/>
          </p:cNvSpPr>
          <p:nvPr/>
        </p:nvSpPr>
        <p:spPr bwMode="auto">
          <a:xfrm>
            <a:off x="827088" y="6784975"/>
            <a:ext cx="2173287" cy="484188"/>
          </a:xfrm>
          <a:prstGeom prst="rect">
            <a:avLst/>
          </a:prstGeom>
          <a:noFill/>
          <a:ln w="9525">
            <a:noFill/>
            <a:round/>
            <a:headEnd/>
            <a:tailEnd/>
          </a:ln>
          <a:effectLst/>
        </p:spPr>
        <p:txBody>
          <a:bodyPr wrap="none" anchor="ctr"/>
          <a:lstStyle/>
          <a:p>
            <a:endParaRPr lang="es-ES"/>
          </a:p>
        </p:txBody>
      </p:sp>
      <p:sp>
        <p:nvSpPr>
          <p:cNvPr id="1028" name="Text Box 4"/>
          <p:cNvSpPr txBox="1">
            <a:spLocks noChangeArrowheads="1"/>
          </p:cNvSpPr>
          <p:nvPr/>
        </p:nvSpPr>
        <p:spPr bwMode="auto">
          <a:xfrm>
            <a:off x="3552825" y="6784975"/>
            <a:ext cx="2959100" cy="484188"/>
          </a:xfrm>
          <a:prstGeom prst="rect">
            <a:avLst/>
          </a:prstGeom>
          <a:noFill/>
          <a:ln w="9525">
            <a:noFill/>
            <a:round/>
            <a:headEnd/>
            <a:tailEnd/>
          </a:ln>
          <a:effectLst/>
        </p:spPr>
        <p:txBody>
          <a:bodyPr wrap="none" anchor="ctr"/>
          <a:lstStyle/>
          <a:p>
            <a:endParaRPr lang="es-ES"/>
          </a:p>
        </p:txBody>
      </p:sp>
      <p:sp>
        <p:nvSpPr>
          <p:cNvPr id="1029" name="Rectangle 5"/>
          <p:cNvSpPr>
            <a:spLocks noGrp="1" noChangeArrowheads="1"/>
          </p:cNvSpPr>
          <p:nvPr>
            <p:ph type="sldNum"/>
          </p:nvPr>
        </p:nvSpPr>
        <p:spPr bwMode="auto">
          <a:xfrm>
            <a:off x="7054850" y="6784975"/>
            <a:ext cx="2171700" cy="482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559AF290-3524-4251-84D9-33E6860AEBF0}" type="slidenum">
              <a:rPr lang="es-MX"/>
              <a:pPr/>
              <a:t>‹Nº›</a:t>
            </a:fld>
            <a:endParaRPr lang="es-MX"/>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027113" y="874713"/>
            <a:ext cx="8001000" cy="12446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14338" name="Rectangle 2"/>
          <p:cNvSpPr>
            <a:spLocks noGrp="1" noChangeArrowheads="1"/>
          </p:cNvSpPr>
          <p:nvPr>
            <p:ph type="body" idx="1"/>
          </p:nvPr>
        </p:nvSpPr>
        <p:spPr bwMode="auto">
          <a:xfrm>
            <a:off x="1193800" y="2274888"/>
            <a:ext cx="7667625" cy="9437687"/>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14339" name="Text Box 3"/>
          <p:cNvSpPr txBox="1">
            <a:spLocks noChangeArrowheads="1"/>
          </p:cNvSpPr>
          <p:nvPr/>
        </p:nvSpPr>
        <p:spPr bwMode="auto">
          <a:xfrm>
            <a:off x="1093788" y="6348413"/>
            <a:ext cx="2173287" cy="484187"/>
          </a:xfrm>
          <a:prstGeom prst="rect">
            <a:avLst/>
          </a:prstGeom>
          <a:noFill/>
          <a:ln w="9525">
            <a:noFill/>
            <a:round/>
            <a:headEnd/>
            <a:tailEnd/>
          </a:ln>
          <a:effectLst/>
        </p:spPr>
        <p:txBody>
          <a:bodyPr wrap="none" anchor="ctr"/>
          <a:lstStyle/>
          <a:p>
            <a:endParaRPr lang="es-ES"/>
          </a:p>
        </p:txBody>
      </p:sp>
      <p:sp>
        <p:nvSpPr>
          <p:cNvPr id="14340" name="Text Box 4"/>
          <p:cNvSpPr txBox="1">
            <a:spLocks noChangeArrowheads="1"/>
          </p:cNvSpPr>
          <p:nvPr/>
        </p:nvSpPr>
        <p:spPr bwMode="auto">
          <a:xfrm>
            <a:off x="3587750" y="6348413"/>
            <a:ext cx="2959100" cy="484187"/>
          </a:xfrm>
          <a:prstGeom prst="rect">
            <a:avLst/>
          </a:prstGeom>
          <a:noFill/>
          <a:ln w="9525">
            <a:noFill/>
            <a:round/>
            <a:headEnd/>
            <a:tailEnd/>
          </a:ln>
          <a:effectLst/>
        </p:spPr>
        <p:txBody>
          <a:bodyPr wrap="none" anchor="ctr"/>
          <a:lstStyle/>
          <a:p>
            <a:endParaRPr lang="es-ES"/>
          </a:p>
        </p:txBody>
      </p:sp>
      <p:sp>
        <p:nvSpPr>
          <p:cNvPr id="14341" name="Rectangle 5"/>
          <p:cNvSpPr>
            <a:spLocks noGrp="1" noChangeArrowheads="1"/>
          </p:cNvSpPr>
          <p:nvPr>
            <p:ph type="sldNum"/>
          </p:nvPr>
        </p:nvSpPr>
        <p:spPr bwMode="auto">
          <a:xfrm>
            <a:off x="6854825" y="6348413"/>
            <a:ext cx="2171700" cy="482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SzPct val="45000"/>
              <a:buFont typeface="Wingdings" charset="2"/>
              <a:buNone/>
              <a:tabLst>
                <a:tab pos="723900" algn="l"/>
                <a:tab pos="1447800" algn="l"/>
                <a:tab pos="2171700" algn="l"/>
              </a:tabLst>
              <a:defRPr sz="1400">
                <a:solidFill>
                  <a:srgbClr val="000000"/>
                </a:solidFill>
                <a:latin typeface="+mn-lt"/>
              </a:defRPr>
            </a:lvl1pPr>
          </a:lstStyle>
          <a:p>
            <a:fld id="{F7F3428D-6BF8-4F00-AECF-CBD4F8F0F089}" type="slidenum">
              <a:rPr lang="es-MX"/>
              <a:pPr/>
              <a:t>‹Nº›</a:t>
            </a:fld>
            <a:endParaRPr lang="es-MX"/>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079500" y="720725"/>
            <a:ext cx="7740650" cy="569753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dirty="0">
                <a:solidFill>
                  <a:srgbClr val="000000"/>
                </a:solidFill>
              </a:rPr>
              <a:t>II Encuentro Internacional de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dirty="0">
                <a:solidFill>
                  <a:srgbClr val="000000"/>
                </a:solidFill>
              </a:rPr>
              <a:t>Especialistas en Registro Civil</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sz="2400" dirty="0">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dirty="0">
                <a:solidFill>
                  <a:srgbClr val="000000"/>
                </a:solidFill>
              </a:rPr>
              <a:t>Caracas Venezuela abril de 2011</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sz="2400" dirty="0">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dirty="0">
                <a:solidFill>
                  <a:srgbClr val="000000"/>
                </a:solidFill>
              </a:rPr>
              <a:t>Mesa Nº 3, Sesión 2, Área Tecnológica</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sz="2400" dirty="0">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dirty="0">
                <a:solidFill>
                  <a:srgbClr val="000000"/>
                </a:solidFill>
              </a:rPr>
              <a:t>Proceso de Captura y Digitalización del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dirty="0">
                <a:solidFill>
                  <a:srgbClr val="000000"/>
                </a:solidFill>
              </a:rPr>
              <a:t>Acervo Histórico de la Ciudad de México</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sz="2400" dirty="0">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dirty="0">
                <a:solidFill>
                  <a:srgbClr val="000000"/>
                </a:solidFill>
              </a:rPr>
              <a:t>Ponente: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sz="2400" dirty="0">
              <a:solidFill>
                <a:srgbClr val="000000"/>
              </a:solidFill>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dirty="0">
                <a:solidFill>
                  <a:srgbClr val="000000"/>
                </a:solidFill>
              </a:rPr>
              <a:t>David Pantoja Meléndez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dirty="0">
                <a:solidFill>
                  <a:srgbClr val="000000"/>
                </a:solidFill>
              </a:rPr>
              <a:t>Responsable de Sistemas de la Dirección General del Registro Civil de la Ciudad de México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1"/>
          <p:cNvSpPr>
            <a:spLocks noChangeArrowheads="1"/>
          </p:cNvSpPr>
          <p:nvPr/>
        </p:nvSpPr>
        <p:spPr bwMode="auto">
          <a:xfrm>
            <a:off x="1079500" y="1079500"/>
            <a:ext cx="2160588" cy="900113"/>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Ingreso del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lote en el sistema</a:t>
            </a:r>
          </a:p>
        </p:txBody>
      </p:sp>
      <p:sp>
        <p:nvSpPr>
          <p:cNvPr id="41986" name="AutoShape 2"/>
          <p:cNvSpPr>
            <a:spLocks noChangeArrowheads="1"/>
          </p:cNvSpPr>
          <p:nvPr/>
        </p:nvSpPr>
        <p:spPr bwMode="auto">
          <a:xfrm>
            <a:off x="1079500" y="2339975"/>
            <a:ext cx="2160588" cy="720725"/>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Fotografiado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de libros</a:t>
            </a:r>
          </a:p>
        </p:txBody>
      </p:sp>
      <p:sp>
        <p:nvSpPr>
          <p:cNvPr id="41987" name="AutoShape 3"/>
          <p:cNvSpPr>
            <a:spLocks noChangeArrowheads="1"/>
          </p:cNvSpPr>
          <p:nvPr/>
        </p:nvSpPr>
        <p:spPr bwMode="auto">
          <a:xfrm>
            <a:off x="4092575" y="1293813"/>
            <a:ext cx="1979613" cy="720725"/>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Ingreso al</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área de captura</a:t>
            </a:r>
          </a:p>
        </p:txBody>
      </p:sp>
      <p:sp>
        <p:nvSpPr>
          <p:cNvPr id="41988" name="AutoShape 4"/>
          <p:cNvSpPr>
            <a:spLocks noChangeArrowheads="1"/>
          </p:cNvSpPr>
          <p:nvPr/>
        </p:nvSpPr>
        <p:spPr bwMode="auto">
          <a:xfrm>
            <a:off x="7199313" y="1619250"/>
            <a:ext cx="1800225" cy="720725"/>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1a captura</a:t>
            </a:r>
          </a:p>
        </p:txBody>
      </p:sp>
      <p:sp>
        <p:nvSpPr>
          <p:cNvPr id="41989" name="AutoShape 5"/>
          <p:cNvSpPr>
            <a:spLocks noChangeArrowheads="1"/>
          </p:cNvSpPr>
          <p:nvPr/>
        </p:nvSpPr>
        <p:spPr bwMode="auto">
          <a:xfrm>
            <a:off x="7380288" y="2700338"/>
            <a:ext cx="1619250" cy="720725"/>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2a captura</a:t>
            </a:r>
          </a:p>
        </p:txBody>
      </p:sp>
      <p:sp>
        <p:nvSpPr>
          <p:cNvPr id="41990" name="AutoShape 6"/>
          <p:cNvSpPr>
            <a:spLocks noChangeArrowheads="1"/>
          </p:cNvSpPr>
          <p:nvPr/>
        </p:nvSpPr>
        <p:spPr bwMode="auto">
          <a:xfrm>
            <a:off x="7559675" y="3959225"/>
            <a:ext cx="1439863" cy="720725"/>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Validación</a:t>
            </a:r>
          </a:p>
        </p:txBody>
      </p:sp>
      <p:sp>
        <p:nvSpPr>
          <p:cNvPr id="41991" name="AutoShape 7"/>
          <p:cNvSpPr>
            <a:spLocks noChangeArrowheads="1"/>
          </p:cNvSpPr>
          <p:nvPr/>
        </p:nvSpPr>
        <p:spPr bwMode="auto">
          <a:xfrm>
            <a:off x="852488" y="3814763"/>
            <a:ext cx="2339975" cy="900112"/>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Procesamiento digital</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en almacén central</a:t>
            </a:r>
          </a:p>
        </p:txBody>
      </p:sp>
      <p:sp>
        <p:nvSpPr>
          <p:cNvPr id="41992" name="AutoShape 8"/>
          <p:cNvSpPr>
            <a:spLocks noChangeArrowheads="1"/>
          </p:cNvSpPr>
          <p:nvPr/>
        </p:nvSpPr>
        <p:spPr bwMode="auto">
          <a:xfrm>
            <a:off x="4381500" y="3670300"/>
            <a:ext cx="1800225" cy="539750"/>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Edición digital</a:t>
            </a:r>
          </a:p>
        </p:txBody>
      </p:sp>
      <p:sp>
        <p:nvSpPr>
          <p:cNvPr id="41993" name="AutoShape 9"/>
          <p:cNvSpPr>
            <a:spLocks noChangeArrowheads="1"/>
          </p:cNvSpPr>
          <p:nvPr/>
        </p:nvSpPr>
        <p:spPr bwMode="auto">
          <a:xfrm>
            <a:off x="4092575" y="5470525"/>
            <a:ext cx="1979613" cy="1439863"/>
          </a:xfrm>
          <a:prstGeom prst="flowChartDecision">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¿Libro de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Juzgado?</a:t>
            </a:r>
          </a:p>
        </p:txBody>
      </p:sp>
      <p:sp>
        <p:nvSpPr>
          <p:cNvPr id="41994" name="Text Box 10"/>
          <p:cNvSpPr txBox="1">
            <a:spLocks noChangeArrowheads="1"/>
          </p:cNvSpPr>
          <p:nvPr/>
        </p:nvSpPr>
        <p:spPr bwMode="auto">
          <a:xfrm>
            <a:off x="3444875" y="5686425"/>
            <a:ext cx="523875" cy="360363"/>
          </a:xfrm>
          <a:prstGeom prst="rect">
            <a:avLst/>
          </a:prstGeom>
          <a:noFill/>
          <a:ln w="9525">
            <a:noFill/>
            <a:round/>
            <a:headEnd/>
            <a:tailEnd/>
          </a:ln>
          <a:effectLst/>
        </p:spPr>
        <p:txBody>
          <a:bodyPr wrap="none"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NO</a:t>
            </a:r>
          </a:p>
        </p:txBody>
      </p:sp>
      <p:sp>
        <p:nvSpPr>
          <p:cNvPr id="41995" name="Text Box 11"/>
          <p:cNvSpPr txBox="1">
            <a:spLocks noChangeArrowheads="1"/>
          </p:cNvSpPr>
          <p:nvPr/>
        </p:nvSpPr>
        <p:spPr bwMode="auto">
          <a:xfrm>
            <a:off x="6324600" y="5614988"/>
            <a:ext cx="396875" cy="346075"/>
          </a:xfrm>
          <a:prstGeom prst="rect">
            <a:avLst/>
          </a:prstGeom>
          <a:noFill/>
          <a:ln w="9525">
            <a:noFill/>
            <a:round/>
            <a:headEnd/>
            <a:tailEnd/>
          </a:ln>
          <a:effectLst/>
        </p:spPr>
        <p:txBody>
          <a:bodyPr wrap="none"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SI</a:t>
            </a:r>
          </a:p>
        </p:txBody>
      </p:sp>
      <p:cxnSp>
        <p:nvCxnSpPr>
          <p:cNvPr id="41996" name="AutoShape 12"/>
          <p:cNvCxnSpPr>
            <a:cxnSpLocks noChangeShapeType="1"/>
            <a:stCxn id="41992" idx="0"/>
            <a:endCxn id="41987" idx="2"/>
          </p:cNvCxnSpPr>
          <p:nvPr/>
        </p:nvCxnSpPr>
        <p:spPr bwMode="auto">
          <a:xfrm rot="16200000" flipV="1">
            <a:off x="4354117" y="2742803"/>
            <a:ext cx="1655762" cy="199231"/>
          </a:xfrm>
          <a:prstGeom prst="bentConnector3">
            <a:avLst>
              <a:gd name="adj1" fmla="val 50000"/>
            </a:avLst>
          </a:prstGeom>
          <a:noFill/>
          <a:ln w="9360">
            <a:solidFill>
              <a:srgbClr val="000000"/>
            </a:solidFill>
            <a:round/>
            <a:headEnd/>
            <a:tailEnd/>
          </a:ln>
          <a:effectLst/>
        </p:spPr>
      </p:cxnSp>
      <p:cxnSp>
        <p:nvCxnSpPr>
          <p:cNvPr id="41997" name="AutoShape 13"/>
          <p:cNvCxnSpPr>
            <a:cxnSpLocks noChangeShapeType="1"/>
            <a:stCxn id="41993" idx="0"/>
            <a:endCxn id="41992" idx="2"/>
          </p:cNvCxnSpPr>
          <p:nvPr/>
        </p:nvCxnSpPr>
        <p:spPr bwMode="auto">
          <a:xfrm rot="5400000" flipH="1" flipV="1">
            <a:off x="4551760" y="4740673"/>
            <a:ext cx="1260475" cy="199231"/>
          </a:xfrm>
          <a:prstGeom prst="bentConnector3">
            <a:avLst>
              <a:gd name="adj1" fmla="val 50000"/>
            </a:avLst>
          </a:prstGeom>
          <a:noFill/>
          <a:ln w="9360">
            <a:solidFill>
              <a:srgbClr val="000000"/>
            </a:solidFill>
            <a:round/>
            <a:headEnd/>
            <a:tailEnd/>
          </a:ln>
          <a:effectLst/>
        </p:spPr>
      </p:cxnSp>
      <p:sp>
        <p:nvSpPr>
          <p:cNvPr id="41998" name="AutoShape 14"/>
          <p:cNvSpPr>
            <a:spLocks noChangeArrowheads="1"/>
          </p:cNvSpPr>
          <p:nvPr/>
        </p:nvSpPr>
        <p:spPr bwMode="auto">
          <a:xfrm>
            <a:off x="900113" y="5759450"/>
            <a:ext cx="2160587" cy="539750"/>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Devolución a</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Repositorio central</a:t>
            </a:r>
          </a:p>
        </p:txBody>
      </p:sp>
      <p:sp>
        <p:nvSpPr>
          <p:cNvPr id="41999" name="AutoShape 15"/>
          <p:cNvSpPr>
            <a:spLocks noChangeArrowheads="1"/>
          </p:cNvSpPr>
          <p:nvPr/>
        </p:nvSpPr>
        <p:spPr bwMode="auto">
          <a:xfrm>
            <a:off x="7199313" y="5940425"/>
            <a:ext cx="1800225" cy="900113"/>
          </a:xfrm>
          <a:prstGeom prst="flowChartProcess">
            <a:avLst/>
          </a:prstGeom>
          <a:solidFill>
            <a:srgbClr val="99CCFF"/>
          </a:solidFill>
          <a:ln w="9360">
            <a:solidFill>
              <a:srgbClr val="000000"/>
            </a:solidFill>
            <a:round/>
            <a:headEnd/>
            <a:tailEnd/>
          </a:ln>
          <a:effectLst/>
        </p:spPr>
        <p:txBody>
          <a:bodyPr wrap="none" lIns="90000" tIns="6084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Devolución</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a su Juzgado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de origen</a:t>
            </a:r>
          </a:p>
        </p:txBody>
      </p:sp>
      <p:cxnSp>
        <p:nvCxnSpPr>
          <p:cNvPr id="42000" name="AutoShape 16"/>
          <p:cNvCxnSpPr>
            <a:cxnSpLocks noChangeShapeType="1"/>
          </p:cNvCxnSpPr>
          <p:nvPr/>
        </p:nvCxnSpPr>
        <p:spPr bwMode="auto">
          <a:xfrm flipH="1" flipV="1">
            <a:off x="3068631" y="6011879"/>
            <a:ext cx="1031875" cy="160337"/>
          </a:xfrm>
          <a:prstGeom prst="bentConnector3">
            <a:avLst>
              <a:gd name="adj1" fmla="val 50000"/>
            </a:avLst>
          </a:prstGeom>
          <a:noFill/>
          <a:ln w="9360">
            <a:solidFill>
              <a:srgbClr val="000000"/>
            </a:solidFill>
            <a:round/>
            <a:headEnd/>
            <a:tailEnd/>
          </a:ln>
          <a:effectLst/>
        </p:spPr>
      </p:cxnSp>
      <p:cxnSp>
        <p:nvCxnSpPr>
          <p:cNvPr id="42001" name="AutoShape 17"/>
          <p:cNvCxnSpPr>
            <a:cxnSpLocks noChangeShapeType="1"/>
            <a:stCxn id="41993" idx="3"/>
            <a:endCxn id="41999" idx="1"/>
          </p:cNvCxnSpPr>
          <p:nvPr/>
        </p:nvCxnSpPr>
        <p:spPr bwMode="auto">
          <a:xfrm>
            <a:off x="6072188" y="6191250"/>
            <a:ext cx="1127125" cy="200025"/>
          </a:xfrm>
          <a:prstGeom prst="bentConnector3">
            <a:avLst>
              <a:gd name="adj1" fmla="val 50000"/>
            </a:avLst>
          </a:prstGeom>
          <a:noFill/>
          <a:ln w="9360">
            <a:solidFill>
              <a:srgbClr val="000000"/>
            </a:solidFill>
            <a:round/>
            <a:headEnd/>
            <a:tailEnd/>
          </a:ln>
          <a:effectLst/>
        </p:spPr>
      </p:cxnSp>
      <p:cxnSp>
        <p:nvCxnSpPr>
          <p:cNvPr id="42002" name="AutoShape 18"/>
          <p:cNvCxnSpPr>
            <a:cxnSpLocks noChangeShapeType="1"/>
            <a:endCxn id="41986" idx="0"/>
          </p:cNvCxnSpPr>
          <p:nvPr/>
        </p:nvCxnSpPr>
        <p:spPr bwMode="auto">
          <a:xfrm rot="16200000" flipH="1">
            <a:off x="1902999" y="2083179"/>
            <a:ext cx="382601" cy="130990"/>
          </a:xfrm>
          <a:prstGeom prst="bentConnector3">
            <a:avLst>
              <a:gd name="adj1" fmla="val 50000"/>
            </a:avLst>
          </a:prstGeom>
          <a:noFill/>
          <a:ln w="9360">
            <a:solidFill>
              <a:srgbClr val="000000"/>
            </a:solidFill>
            <a:round/>
            <a:headEnd/>
            <a:tailEnd/>
          </a:ln>
          <a:effectLst/>
        </p:spPr>
      </p:cxnSp>
      <p:cxnSp>
        <p:nvCxnSpPr>
          <p:cNvPr id="42003" name="AutoShape 19"/>
          <p:cNvCxnSpPr>
            <a:cxnSpLocks noChangeShapeType="1"/>
            <a:stCxn id="41986" idx="3"/>
            <a:endCxn id="41987" idx="1"/>
          </p:cNvCxnSpPr>
          <p:nvPr/>
        </p:nvCxnSpPr>
        <p:spPr bwMode="auto">
          <a:xfrm flipV="1">
            <a:off x="3240088" y="1654175"/>
            <a:ext cx="852487" cy="1046163"/>
          </a:xfrm>
          <a:prstGeom prst="bentConnector3">
            <a:avLst>
              <a:gd name="adj1" fmla="val 50000"/>
            </a:avLst>
          </a:prstGeom>
          <a:noFill/>
          <a:ln w="9360">
            <a:solidFill>
              <a:srgbClr val="000000"/>
            </a:solidFill>
            <a:round/>
            <a:headEnd/>
            <a:tailEnd/>
          </a:ln>
          <a:effectLst/>
        </p:spPr>
      </p:cxnSp>
      <p:cxnSp>
        <p:nvCxnSpPr>
          <p:cNvPr id="42004" name="AutoShape 20"/>
          <p:cNvCxnSpPr>
            <a:cxnSpLocks noChangeShapeType="1"/>
            <a:stCxn id="41987" idx="3"/>
            <a:endCxn id="41988" idx="1"/>
          </p:cNvCxnSpPr>
          <p:nvPr/>
        </p:nvCxnSpPr>
        <p:spPr bwMode="auto">
          <a:xfrm>
            <a:off x="6072188" y="1654175"/>
            <a:ext cx="1127125" cy="325438"/>
          </a:xfrm>
          <a:prstGeom prst="bentConnector3">
            <a:avLst>
              <a:gd name="adj1" fmla="val 50000"/>
            </a:avLst>
          </a:prstGeom>
          <a:noFill/>
          <a:ln w="9360">
            <a:solidFill>
              <a:srgbClr val="000000"/>
            </a:solidFill>
            <a:round/>
            <a:headEnd/>
            <a:tailEnd/>
          </a:ln>
          <a:effectLst/>
        </p:spPr>
      </p:cxnSp>
      <p:cxnSp>
        <p:nvCxnSpPr>
          <p:cNvPr id="42005" name="AutoShape 21"/>
          <p:cNvCxnSpPr>
            <a:cxnSpLocks noChangeShapeType="1"/>
            <a:stCxn id="41988" idx="2"/>
            <a:endCxn id="41989" idx="0"/>
          </p:cNvCxnSpPr>
          <p:nvPr/>
        </p:nvCxnSpPr>
        <p:spPr bwMode="auto">
          <a:xfrm rot="16200000" flipH="1">
            <a:off x="7964488" y="2474912"/>
            <a:ext cx="360363" cy="90487"/>
          </a:xfrm>
          <a:prstGeom prst="bentConnector3">
            <a:avLst>
              <a:gd name="adj1" fmla="val 50000"/>
            </a:avLst>
          </a:prstGeom>
          <a:noFill/>
          <a:ln w="9360">
            <a:solidFill>
              <a:srgbClr val="000000"/>
            </a:solidFill>
            <a:round/>
            <a:headEnd/>
            <a:tailEnd/>
          </a:ln>
          <a:effectLst/>
        </p:spPr>
      </p:cxnSp>
      <p:cxnSp>
        <p:nvCxnSpPr>
          <p:cNvPr id="42006" name="AutoShape 22"/>
          <p:cNvCxnSpPr>
            <a:cxnSpLocks noChangeShapeType="1"/>
            <a:stCxn id="41989" idx="2"/>
            <a:endCxn id="41990" idx="0"/>
          </p:cNvCxnSpPr>
          <p:nvPr/>
        </p:nvCxnSpPr>
        <p:spPr bwMode="auto">
          <a:xfrm rot="16200000" flipH="1">
            <a:off x="7965679" y="3645297"/>
            <a:ext cx="538162" cy="89694"/>
          </a:xfrm>
          <a:prstGeom prst="bentConnector3">
            <a:avLst>
              <a:gd name="adj1" fmla="val 50000"/>
            </a:avLst>
          </a:prstGeom>
          <a:noFill/>
          <a:ln w="9360">
            <a:solidFill>
              <a:srgbClr val="000000"/>
            </a:solidFill>
            <a:round/>
            <a:headEnd/>
            <a:tailEnd/>
          </a:ln>
          <a:effectLst/>
        </p:spPr>
      </p:cxnSp>
      <p:cxnSp>
        <p:nvCxnSpPr>
          <p:cNvPr id="42007" name="AutoShape 23"/>
          <p:cNvCxnSpPr>
            <a:cxnSpLocks noChangeShapeType="1"/>
            <a:stCxn id="41986" idx="2"/>
            <a:endCxn id="41991" idx="0"/>
          </p:cNvCxnSpPr>
          <p:nvPr/>
        </p:nvCxnSpPr>
        <p:spPr bwMode="auto">
          <a:xfrm rot="5400000">
            <a:off x="1714104" y="3369072"/>
            <a:ext cx="754063" cy="137318"/>
          </a:xfrm>
          <a:prstGeom prst="bentConnector3">
            <a:avLst>
              <a:gd name="adj1" fmla="val 50000"/>
            </a:avLst>
          </a:prstGeom>
          <a:noFill/>
          <a:ln w="9360">
            <a:solidFill>
              <a:srgbClr val="000000"/>
            </a:solidFill>
            <a:round/>
            <a:headEnd/>
            <a:tailEnd/>
          </a:ln>
          <a:effectLst/>
        </p:spPr>
      </p:cxnSp>
      <p:cxnSp>
        <p:nvCxnSpPr>
          <p:cNvPr id="42008" name="AutoShape 24"/>
          <p:cNvCxnSpPr>
            <a:cxnSpLocks noChangeShapeType="1"/>
            <a:stCxn id="41991" idx="3"/>
            <a:endCxn id="41992" idx="1"/>
          </p:cNvCxnSpPr>
          <p:nvPr/>
        </p:nvCxnSpPr>
        <p:spPr bwMode="auto">
          <a:xfrm flipV="1">
            <a:off x="3192463" y="3940175"/>
            <a:ext cx="1189037" cy="323850"/>
          </a:xfrm>
          <a:prstGeom prst="bentConnector3">
            <a:avLst>
              <a:gd name="adj1" fmla="val 50000"/>
            </a:avLst>
          </a:prstGeom>
          <a:noFill/>
          <a:ln w="9360">
            <a:solidFill>
              <a:srgbClr val="000000"/>
            </a:solidFill>
            <a:round/>
            <a:headEnd/>
            <a:tailEnd/>
          </a:ln>
          <a:effectLst/>
        </p:spPr>
      </p:cxnSp>
      <p:sp>
        <p:nvSpPr>
          <p:cNvPr id="42009" name="Text Box 25"/>
          <p:cNvSpPr txBox="1">
            <a:spLocks noChangeArrowheads="1"/>
          </p:cNvSpPr>
          <p:nvPr/>
        </p:nvSpPr>
        <p:spPr bwMode="auto">
          <a:xfrm>
            <a:off x="1619250" y="539750"/>
            <a:ext cx="6840538" cy="430213"/>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a:solidFill>
                  <a:srgbClr val="000000"/>
                </a:solidFill>
              </a:rPr>
              <a:t>Diagrama del Proceso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128713" y="912813"/>
            <a:ext cx="7716837" cy="525462"/>
          </a:xfrm>
          <a:prstGeom prst="rect">
            <a:avLst/>
          </a:prstGeom>
          <a:noFill/>
          <a:ln w="9525">
            <a:noFill/>
            <a:round/>
            <a:headEnd/>
            <a:tailEnd/>
          </a:ln>
          <a:effectLst/>
        </p:spPr>
        <p:txBody>
          <a:bodyPr lIns="90000" tIns="6084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a:solidFill>
                  <a:srgbClr val="000000"/>
                </a:solidFill>
              </a:rPr>
              <a:t>Software de captura utilizado en la digitalización</a:t>
            </a:r>
          </a:p>
        </p:txBody>
      </p:sp>
      <p:sp>
        <p:nvSpPr>
          <p:cNvPr id="43010" name="Text Box 2"/>
          <p:cNvSpPr txBox="1">
            <a:spLocks noChangeArrowheads="1"/>
          </p:cNvSpPr>
          <p:nvPr/>
        </p:nvSpPr>
        <p:spPr bwMode="auto">
          <a:xfrm>
            <a:off x="1439863" y="1619250"/>
            <a:ext cx="7380287" cy="601663"/>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El área de digitalización se dividió esencialmente en dos partes: fotografía y edición digital.</a:t>
            </a:r>
          </a:p>
        </p:txBody>
      </p:sp>
      <p:sp>
        <p:nvSpPr>
          <p:cNvPr id="43011" name="Text Box 3"/>
          <p:cNvSpPr txBox="1">
            <a:spLocks noChangeArrowheads="1"/>
          </p:cNvSpPr>
          <p:nvPr/>
        </p:nvSpPr>
        <p:spPr bwMode="auto">
          <a:xfrm>
            <a:off x="1619250" y="2519363"/>
            <a:ext cx="7019925" cy="1438275"/>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La fotografía se compone en primera instancia en cámaras digitales comerciales marca Canon modelo Rebel Xs* montadas en soportes de antiguas microfilmadoras y con una terminal pc con sistema operativo Linux que ejecuta un software desarrollado por el personal del proyecto, con perl-gtk</a:t>
            </a:r>
          </a:p>
        </p:txBody>
      </p:sp>
      <p:pic>
        <p:nvPicPr>
          <p:cNvPr id="43012" name="Picture 4"/>
          <p:cNvPicPr>
            <a:picLocks noChangeAspect="1" noChangeArrowheads="1"/>
          </p:cNvPicPr>
          <p:nvPr/>
        </p:nvPicPr>
        <p:blipFill>
          <a:blip r:embed="rId3"/>
          <a:srcRect/>
          <a:stretch>
            <a:fillRect/>
          </a:stretch>
        </p:blipFill>
        <p:spPr bwMode="auto">
          <a:xfrm>
            <a:off x="3805238" y="3957638"/>
            <a:ext cx="3821112" cy="30575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852488" y="915974"/>
            <a:ext cx="8208962" cy="11128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cs typeface="Arial Unicode MS" charset="0"/>
              </a:rPr>
              <a:t>En dicho software, el usuario descarga las fotografías tomadas por su cámara directamente al programa, en la interfaz del programa , el usuario puede cambiar ciertos parámetros para que la imagen final quede optimizada a su mejor contraste.</a:t>
            </a:r>
          </a:p>
        </p:txBody>
      </p:sp>
      <p:pic>
        <p:nvPicPr>
          <p:cNvPr id="44034" name="Picture 2"/>
          <p:cNvPicPr>
            <a:picLocks noChangeAspect="1" noChangeArrowheads="1"/>
          </p:cNvPicPr>
          <p:nvPr/>
        </p:nvPicPr>
        <p:blipFill>
          <a:blip r:embed="rId3"/>
          <a:srcRect/>
          <a:stretch>
            <a:fillRect/>
          </a:stretch>
        </p:blipFill>
        <p:spPr bwMode="auto">
          <a:xfrm>
            <a:off x="852488" y="2290773"/>
            <a:ext cx="3781425" cy="3024187"/>
          </a:xfrm>
          <a:prstGeom prst="rect">
            <a:avLst/>
          </a:prstGeom>
          <a:noFill/>
          <a:ln w="9525">
            <a:noFill/>
            <a:round/>
            <a:headEnd/>
            <a:tailEnd/>
          </a:ln>
          <a:effectLst/>
        </p:spPr>
      </p:pic>
      <p:pic>
        <p:nvPicPr>
          <p:cNvPr id="44035" name="Picture 3"/>
          <p:cNvPicPr>
            <a:picLocks noChangeAspect="1" noChangeArrowheads="1"/>
          </p:cNvPicPr>
          <p:nvPr/>
        </p:nvPicPr>
        <p:blipFill>
          <a:blip r:embed="rId4"/>
          <a:srcRect/>
          <a:stretch>
            <a:fillRect/>
          </a:stretch>
        </p:blipFill>
        <p:spPr bwMode="auto">
          <a:xfrm>
            <a:off x="5173663" y="2271722"/>
            <a:ext cx="3713162" cy="2971800"/>
          </a:xfrm>
          <a:prstGeom prst="rect">
            <a:avLst/>
          </a:prstGeom>
          <a:noFill/>
          <a:ln w="9525">
            <a:noFill/>
            <a:round/>
            <a:headEnd/>
            <a:tailEnd/>
          </a:ln>
          <a:effectLst/>
        </p:spPr>
      </p:pic>
      <p:sp>
        <p:nvSpPr>
          <p:cNvPr id="44036" name="Text Box 4"/>
          <p:cNvSpPr txBox="1">
            <a:spLocks noChangeArrowheads="1"/>
          </p:cNvSpPr>
          <p:nvPr/>
        </p:nvSpPr>
        <p:spPr bwMode="auto">
          <a:xfrm>
            <a:off x="996950" y="5614988"/>
            <a:ext cx="7848600" cy="85883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Después de este muestreo el programa integra el lote (libro) a el almacén central e inserta los datos actualizados en una tabla de control denominada lotes.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781050" y="955660"/>
            <a:ext cx="8424863" cy="8588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cs typeface="Arial Unicode MS" charset="0"/>
              </a:rPr>
              <a:t>Una vez “subido” el lote un programa automatizado llamado “procesamiento” toma el lote y hace una versión a blanco y negro con paleta de un bit, en un formato conocido como </a:t>
            </a:r>
            <a:r>
              <a:rPr lang="es-MX" dirty="0" err="1">
                <a:solidFill>
                  <a:srgbClr val="000000"/>
                </a:solidFill>
                <a:cs typeface="Arial Unicode MS" charset="0"/>
              </a:rPr>
              <a:t>raster</a:t>
            </a:r>
            <a:r>
              <a:rPr lang="es-MX" dirty="0">
                <a:solidFill>
                  <a:srgbClr val="000000"/>
                </a:solidFill>
                <a:cs typeface="Arial Unicode MS" charset="0"/>
              </a:rPr>
              <a:t> </a:t>
            </a:r>
            <a:r>
              <a:rPr lang="es-MX" dirty="0" err="1">
                <a:solidFill>
                  <a:srgbClr val="000000"/>
                </a:solidFill>
                <a:cs typeface="Arial Unicode MS" charset="0"/>
              </a:rPr>
              <a:t>file</a:t>
            </a:r>
            <a:endParaRPr lang="es-MX" dirty="0">
              <a:solidFill>
                <a:srgbClr val="000000"/>
              </a:solidFill>
              <a:cs typeface="Arial Unicode MS" charset="0"/>
            </a:endParaRPr>
          </a:p>
        </p:txBody>
      </p:sp>
      <p:pic>
        <p:nvPicPr>
          <p:cNvPr id="45058" name="Picture 2"/>
          <p:cNvPicPr>
            <a:picLocks noChangeAspect="1" noChangeArrowheads="1"/>
          </p:cNvPicPr>
          <p:nvPr/>
        </p:nvPicPr>
        <p:blipFill>
          <a:blip r:embed="rId3"/>
          <a:srcRect/>
          <a:stretch>
            <a:fillRect/>
          </a:stretch>
        </p:blipFill>
        <p:spPr bwMode="auto">
          <a:xfrm>
            <a:off x="852488" y="1822454"/>
            <a:ext cx="6102350" cy="2563812"/>
          </a:xfrm>
          <a:prstGeom prst="rect">
            <a:avLst/>
          </a:prstGeom>
          <a:noFill/>
          <a:ln w="9525">
            <a:noFill/>
            <a:round/>
            <a:headEnd/>
            <a:tailEnd/>
          </a:ln>
          <a:effectLst/>
        </p:spPr>
      </p:pic>
      <p:pic>
        <p:nvPicPr>
          <p:cNvPr id="45059" name="Picture 3"/>
          <p:cNvPicPr>
            <a:picLocks noChangeAspect="1" noChangeArrowheads="1"/>
          </p:cNvPicPr>
          <p:nvPr/>
        </p:nvPicPr>
        <p:blipFill>
          <a:blip r:embed="rId4"/>
          <a:srcRect/>
          <a:stretch>
            <a:fillRect/>
          </a:stretch>
        </p:blipFill>
        <p:spPr bwMode="auto">
          <a:xfrm>
            <a:off x="2581275" y="4606925"/>
            <a:ext cx="6438900" cy="2405063"/>
          </a:xfrm>
          <a:prstGeom prst="rect">
            <a:avLst/>
          </a:prstGeom>
          <a:noFill/>
          <a:ln w="9525">
            <a:noFill/>
            <a:round/>
            <a:headEnd/>
            <a:tailEnd/>
          </a:ln>
          <a:effectLst/>
        </p:spPr>
      </p:pic>
      <p:sp>
        <p:nvSpPr>
          <p:cNvPr id="45060" name="Text Box 4"/>
          <p:cNvSpPr txBox="1">
            <a:spLocks noChangeArrowheads="1"/>
          </p:cNvSpPr>
          <p:nvPr/>
        </p:nvSpPr>
        <p:spPr bwMode="auto">
          <a:xfrm>
            <a:off x="7189788" y="2590800"/>
            <a:ext cx="1943100" cy="6032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Imagen original (detalle)</a:t>
            </a:r>
          </a:p>
        </p:txBody>
      </p:sp>
      <p:sp>
        <p:nvSpPr>
          <p:cNvPr id="45061" name="Text Box 5"/>
          <p:cNvSpPr txBox="1">
            <a:spLocks noChangeArrowheads="1"/>
          </p:cNvSpPr>
          <p:nvPr/>
        </p:nvSpPr>
        <p:spPr bwMode="auto">
          <a:xfrm>
            <a:off x="708025" y="5757863"/>
            <a:ext cx="2089150" cy="6032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Imagen procesada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(detalle)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781050" y="955660"/>
            <a:ext cx="8280400" cy="8588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Cuando el lote ha sido procesado queda a disposición para que el área de edición digital lo tome, elimine las duplicadas, recorte los bordes, reordene las actas y renombre los archivos.</a:t>
            </a:r>
          </a:p>
        </p:txBody>
      </p:sp>
      <p:pic>
        <p:nvPicPr>
          <p:cNvPr id="46082" name="Picture 2"/>
          <p:cNvPicPr>
            <a:picLocks noChangeAspect="1" noChangeArrowheads="1"/>
          </p:cNvPicPr>
          <p:nvPr/>
        </p:nvPicPr>
        <p:blipFill>
          <a:blip r:embed="rId3"/>
          <a:srcRect/>
          <a:stretch>
            <a:fillRect/>
          </a:stretch>
        </p:blipFill>
        <p:spPr bwMode="auto">
          <a:xfrm>
            <a:off x="708025" y="1970098"/>
            <a:ext cx="4271963" cy="3416300"/>
          </a:xfrm>
          <a:prstGeom prst="rect">
            <a:avLst/>
          </a:prstGeom>
          <a:noFill/>
          <a:ln w="9525">
            <a:noFill/>
            <a:round/>
            <a:headEnd/>
            <a:tailEnd/>
          </a:ln>
          <a:effectLst/>
        </p:spPr>
      </p:pic>
      <p:pic>
        <p:nvPicPr>
          <p:cNvPr id="46083" name="Picture 3"/>
          <p:cNvPicPr>
            <a:picLocks noChangeAspect="1" noChangeArrowheads="1"/>
          </p:cNvPicPr>
          <p:nvPr/>
        </p:nvPicPr>
        <p:blipFill>
          <a:blip r:embed="rId4"/>
          <a:srcRect/>
          <a:stretch>
            <a:fillRect/>
          </a:stretch>
        </p:blipFill>
        <p:spPr bwMode="auto">
          <a:xfrm>
            <a:off x="5316538" y="3670300"/>
            <a:ext cx="4141787" cy="33115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606584" y="679430"/>
            <a:ext cx="8280400" cy="3492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dirty="0">
                <a:solidFill>
                  <a:srgbClr val="000000"/>
                </a:solidFill>
                <a:cs typeface="Arial Unicode MS" charset="0"/>
              </a:rPr>
              <a:t>Las características del proceso de indexación asociado a la digitalización</a:t>
            </a:r>
          </a:p>
        </p:txBody>
      </p:sp>
      <p:sp>
        <p:nvSpPr>
          <p:cNvPr id="47106" name="Text Box 2"/>
          <p:cNvSpPr txBox="1">
            <a:spLocks noChangeArrowheads="1"/>
          </p:cNvSpPr>
          <p:nvPr/>
        </p:nvSpPr>
        <p:spPr bwMode="auto">
          <a:xfrm>
            <a:off x="781050" y="1293813"/>
            <a:ext cx="8064500" cy="85883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Cada imagen de un acta por si misma carece de toda la información que se requiere para identificarla, por tal, en el proceso de edición digital se ha establecido un criterio para dar identidad propia a cada archivo, por ejemplo:</a:t>
            </a:r>
          </a:p>
        </p:txBody>
      </p:sp>
      <p:sp>
        <p:nvSpPr>
          <p:cNvPr id="47107" name="Text Box 3"/>
          <p:cNvSpPr txBox="1">
            <a:spLocks noChangeArrowheads="1"/>
          </p:cNvSpPr>
          <p:nvPr/>
        </p:nvSpPr>
        <p:spPr bwMode="auto">
          <a:xfrm>
            <a:off x="781050" y="2230438"/>
            <a:ext cx="4176713" cy="6032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Tenemos un archivo de imagen con el siguiente número: 195830000248.tif</a:t>
            </a:r>
          </a:p>
        </p:txBody>
      </p:sp>
      <p:pic>
        <p:nvPicPr>
          <p:cNvPr id="47108" name="Picture 4"/>
          <p:cNvPicPr>
            <a:picLocks noChangeAspect="1" noChangeArrowheads="1"/>
          </p:cNvPicPr>
          <p:nvPr/>
        </p:nvPicPr>
        <p:blipFill>
          <a:blip r:embed="rId3"/>
          <a:srcRect/>
          <a:stretch>
            <a:fillRect/>
          </a:stretch>
        </p:blipFill>
        <p:spPr bwMode="auto">
          <a:xfrm>
            <a:off x="5389563" y="2232025"/>
            <a:ext cx="4094162" cy="4894263"/>
          </a:xfrm>
          <a:prstGeom prst="rect">
            <a:avLst/>
          </a:prstGeom>
          <a:noFill/>
          <a:ln w="9525">
            <a:noFill/>
            <a:round/>
            <a:headEnd/>
            <a:tailEnd/>
          </a:ln>
          <a:effectLst/>
        </p:spPr>
      </p:pic>
      <p:sp>
        <p:nvSpPr>
          <p:cNvPr id="47109" name="Text Box 5"/>
          <p:cNvSpPr txBox="1">
            <a:spLocks noChangeArrowheads="1"/>
          </p:cNvSpPr>
          <p:nvPr/>
        </p:nvSpPr>
        <p:spPr bwMode="auto">
          <a:xfrm>
            <a:off x="1428750" y="2878138"/>
            <a:ext cx="4105275" cy="111283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El primer campo define el acto: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1 nacimiento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2 matrimonio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3 defunción</a:t>
            </a:r>
          </a:p>
        </p:txBody>
      </p:sp>
      <p:sp>
        <p:nvSpPr>
          <p:cNvPr id="47110" name="Text Box 6"/>
          <p:cNvSpPr txBox="1">
            <a:spLocks noChangeArrowheads="1"/>
          </p:cNvSpPr>
          <p:nvPr/>
        </p:nvSpPr>
        <p:spPr bwMode="auto">
          <a:xfrm>
            <a:off x="1500188" y="4030663"/>
            <a:ext cx="4105275" cy="6032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Los siguientes tres campos definen el año, en este ejemplo 1958.</a:t>
            </a:r>
          </a:p>
        </p:txBody>
      </p:sp>
      <p:sp>
        <p:nvSpPr>
          <p:cNvPr id="47111" name="Text Box 7"/>
          <p:cNvSpPr txBox="1">
            <a:spLocks noChangeArrowheads="1"/>
          </p:cNvSpPr>
          <p:nvPr/>
        </p:nvSpPr>
        <p:spPr bwMode="auto">
          <a:xfrm>
            <a:off x="1500188" y="4678363"/>
            <a:ext cx="4176712" cy="6032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Los siguientes 2 campos definen el juzgado.</a:t>
            </a:r>
          </a:p>
        </p:txBody>
      </p:sp>
      <p:sp>
        <p:nvSpPr>
          <p:cNvPr id="47112" name="Text Box 8"/>
          <p:cNvSpPr txBox="1">
            <a:spLocks noChangeArrowheads="1"/>
          </p:cNvSpPr>
          <p:nvPr/>
        </p:nvSpPr>
        <p:spPr bwMode="auto">
          <a:xfrm>
            <a:off x="1500188" y="5399088"/>
            <a:ext cx="3816350" cy="6032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Los últimos 6 campos definen el número de acta.</a:t>
            </a:r>
          </a:p>
        </p:txBody>
      </p:sp>
      <p:sp>
        <p:nvSpPr>
          <p:cNvPr id="47113" name="Text Box 9"/>
          <p:cNvSpPr txBox="1">
            <a:spLocks noChangeArrowheads="1"/>
          </p:cNvSpPr>
          <p:nvPr/>
        </p:nvSpPr>
        <p:spPr bwMode="auto">
          <a:xfrm>
            <a:off x="1079500" y="6119813"/>
            <a:ext cx="4140200" cy="855662"/>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Todos los campos a excepción del número de acta, son otorgados por el sistema.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708025" y="646113"/>
            <a:ext cx="8424863" cy="433387"/>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a:solidFill>
                  <a:srgbClr val="000000"/>
                </a:solidFill>
                <a:cs typeface="Arial Unicode MS" charset="0"/>
              </a:rPr>
              <a:t>Control de calidad en la Imagen Digital</a:t>
            </a:r>
          </a:p>
        </p:txBody>
      </p:sp>
      <p:sp>
        <p:nvSpPr>
          <p:cNvPr id="48130" name="Text Box 2"/>
          <p:cNvSpPr txBox="1">
            <a:spLocks noChangeArrowheads="1"/>
          </p:cNvSpPr>
          <p:nvPr/>
        </p:nvSpPr>
        <p:spPr bwMode="auto">
          <a:xfrm>
            <a:off x="781050" y="1293813"/>
            <a:ext cx="4535488" cy="5446712"/>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Durante el proceso de reordenamiento de las imágenes los usuarios del programa deben responder a los siguientes lineamientos: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000000"/>
              </a:solidFill>
              <a:cs typeface="Arial Unicode M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Una imagen se rechaza cuando: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000000"/>
              </a:solidFill>
              <a:cs typeface="Arial Unicode M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-Está repetida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000000"/>
              </a:solidFill>
              <a:cs typeface="Arial Unicode M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-Está desenfocada por error en la fotografía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000000"/>
              </a:solidFill>
              <a:cs typeface="Arial Unicode M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-Aparecen manchas sobre la imagen que no permiten ver claramente la información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000000"/>
              </a:solidFill>
              <a:cs typeface="Arial Unicode M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-Las imágenes de origen no tienen las condiciones adecuadas: mutilaciones, alteraciones, borrones, manchones, etc.</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000000"/>
              </a:solidFill>
              <a:cs typeface="Arial Unicode MS" charset="0"/>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-Las imágenes no corresponden a los datos de control en la base de datos</a:t>
            </a:r>
          </a:p>
        </p:txBody>
      </p:sp>
      <p:pic>
        <p:nvPicPr>
          <p:cNvPr id="48131" name="Picture 3"/>
          <p:cNvPicPr>
            <a:picLocks noChangeAspect="1" noChangeArrowheads="1"/>
          </p:cNvPicPr>
          <p:nvPr/>
        </p:nvPicPr>
        <p:blipFill>
          <a:blip r:embed="rId3"/>
          <a:srcRect/>
          <a:stretch>
            <a:fillRect/>
          </a:stretch>
        </p:blipFill>
        <p:spPr bwMode="auto">
          <a:xfrm>
            <a:off x="5245100" y="2301875"/>
            <a:ext cx="4248150" cy="339883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458948" y="598471"/>
            <a:ext cx="8642350" cy="858837"/>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dirty="0">
                <a:solidFill>
                  <a:srgbClr val="000000"/>
                </a:solidFill>
                <a:cs typeface="Arial Unicode MS" charset="0"/>
              </a:rPr>
              <a:t>Medios de almacenamiento de imágenes, políticas de respaldo y seguridad. Tamaño de las imágenes adquiridas, capacidad instalada para el almacenamiento, espacio utilizado, posibilidades de crecimiento.</a:t>
            </a:r>
          </a:p>
        </p:txBody>
      </p:sp>
      <p:sp>
        <p:nvSpPr>
          <p:cNvPr id="49154" name="Text Box 2"/>
          <p:cNvSpPr txBox="1">
            <a:spLocks noChangeArrowheads="1"/>
          </p:cNvSpPr>
          <p:nvPr/>
        </p:nvSpPr>
        <p:spPr bwMode="auto">
          <a:xfrm>
            <a:off x="852488" y="1582738"/>
            <a:ext cx="4464050" cy="2413226"/>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smtClean="0">
                <a:solidFill>
                  <a:srgbClr val="000000"/>
                </a:solidFill>
                <a:cs typeface="Arial Unicode MS" charset="0"/>
              </a:rPr>
              <a:t>Actualmente</a:t>
            </a:r>
            <a:r>
              <a:rPr lang="es-MX" dirty="0">
                <a:solidFill>
                  <a:srgbClr val="000000"/>
                </a:solidFill>
                <a:cs typeface="Arial Unicode MS" charset="0"/>
              </a:rPr>
              <a:t>, en el Registro Civil contamos con un equipo EVA que lleva integrado seis </a:t>
            </a:r>
            <a:r>
              <a:rPr lang="es-MX" dirty="0" err="1">
                <a:solidFill>
                  <a:srgbClr val="000000"/>
                </a:solidFill>
                <a:cs typeface="Arial Unicode MS" charset="0"/>
              </a:rPr>
              <a:t>blades</a:t>
            </a:r>
            <a:r>
              <a:rPr lang="es-MX" dirty="0">
                <a:solidFill>
                  <a:srgbClr val="000000"/>
                </a:solidFill>
                <a:cs typeface="Arial Unicode MS" charset="0"/>
              </a:rPr>
              <a:t> de 24 </a:t>
            </a:r>
            <a:r>
              <a:rPr lang="es-MX" dirty="0" smtClean="0">
                <a:solidFill>
                  <a:srgbClr val="000000"/>
                </a:solidFill>
                <a:cs typeface="Arial Unicode MS" charset="0"/>
              </a:rPr>
              <a:t>núcleos </a:t>
            </a:r>
            <a:r>
              <a:rPr lang="es-MX" dirty="0">
                <a:solidFill>
                  <a:srgbClr val="000000"/>
                </a:solidFill>
                <a:cs typeface="Arial Unicode MS" charset="0"/>
              </a:rPr>
              <a:t>cada uno. Y un </a:t>
            </a:r>
            <a:r>
              <a:rPr lang="es-MX" dirty="0" err="1">
                <a:solidFill>
                  <a:srgbClr val="000000"/>
                </a:solidFill>
                <a:cs typeface="Arial Unicode MS" charset="0"/>
              </a:rPr>
              <a:t>storage</a:t>
            </a:r>
            <a:r>
              <a:rPr lang="es-MX" dirty="0">
                <a:solidFill>
                  <a:srgbClr val="000000"/>
                </a:solidFill>
                <a:cs typeface="Arial Unicode MS" charset="0"/>
              </a:rPr>
              <a:t> de almacenamiento de 24 Terabytes en un arreglo tipo RAID 5 con capacidad de creación, presentación y gestión de discos virtuales que, a su vez pueden ser “creados” en RAID 0, RAID 1 etc.</a:t>
            </a:r>
          </a:p>
        </p:txBody>
      </p:sp>
      <p:pic>
        <p:nvPicPr>
          <p:cNvPr id="49155" name="Picture 3"/>
          <p:cNvPicPr>
            <a:picLocks noChangeAspect="1" noChangeArrowheads="1"/>
          </p:cNvPicPr>
          <p:nvPr/>
        </p:nvPicPr>
        <p:blipFill>
          <a:blip r:embed="rId3"/>
          <a:srcRect/>
          <a:stretch>
            <a:fillRect/>
          </a:stretch>
        </p:blipFill>
        <p:spPr bwMode="auto">
          <a:xfrm>
            <a:off x="5676900" y="1582738"/>
            <a:ext cx="3535363" cy="5302250"/>
          </a:xfrm>
          <a:prstGeom prst="rect">
            <a:avLst/>
          </a:prstGeom>
          <a:noFill/>
          <a:ln w="9525">
            <a:noFill/>
            <a:round/>
            <a:headEnd/>
            <a:tailEnd/>
          </a:ln>
          <a:effectLst/>
        </p:spPr>
      </p:pic>
      <p:sp>
        <p:nvSpPr>
          <p:cNvPr id="49156" name="Text Box 4"/>
          <p:cNvSpPr txBox="1">
            <a:spLocks noChangeArrowheads="1"/>
          </p:cNvSpPr>
          <p:nvPr/>
        </p:nvSpPr>
        <p:spPr bwMode="auto">
          <a:xfrm>
            <a:off x="1284288" y="4030663"/>
            <a:ext cx="4321175" cy="136842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Cada disco virtual creado puede ser “acomodado” a su vez en un Volumen virtual con la posibilidad de ir añadiendo mas discos virtuales cuando se necesiten.</a:t>
            </a:r>
          </a:p>
        </p:txBody>
      </p:sp>
      <p:sp>
        <p:nvSpPr>
          <p:cNvPr id="49157" name="Text Box 5"/>
          <p:cNvSpPr txBox="1">
            <a:spLocks noChangeArrowheads="1"/>
          </p:cNvSpPr>
          <p:nvPr/>
        </p:nvSpPr>
        <p:spPr bwMode="auto">
          <a:xfrm>
            <a:off x="781050" y="5541963"/>
            <a:ext cx="4319588" cy="111283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Bajo estas condiciones se almacenan las imágenes finales, que son puestas a disposición del público en la caja-ventanilla.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5029200" y="717550"/>
            <a:ext cx="4248150" cy="213360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Cada imagen que sale directamente de la cámara tiene un tamaño promedio de 3.5 Mb, el programa de procesamiento digital crea una versión comprimida de la imagen original con un tamaño promedio de 350 Kb y una imagen en blanco y negro con un tamaño poco mayor a 150 Kb</a:t>
            </a:r>
          </a:p>
        </p:txBody>
      </p:sp>
      <p:pic>
        <p:nvPicPr>
          <p:cNvPr id="50178" name="Picture 2"/>
          <p:cNvPicPr>
            <a:picLocks noChangeAspect="1" noChangeArrowheads="1"/>
          </p:cNvPicPr>
          <p:nvPr/>
        </p:nvPicPr>
        <p:blipFill>
          <a:blip r:embed="rId3"/>
          <a:srcRect/>
          <a:stretch>
            <a:fillRect/>
          </a:stretch>
        </p:blipFill>
        <p:spPr bwMode="auto">
          <a:xfrm>
            <a:off x="636588" y="957242"/>
            <a:ext cx="4271962" cy="6024583"/>
          </a:xfrm>
          <a:prstGeom prst="rect">
            <a:avLst/>
          </a:prstGeom>
          <a:noFill/>
          <a:ln w="9525">
            <a:noFill/>
            <a:round/>
            <a:headEnd/>
            <a:tailEnd/>
          </a:ln>
          <a:effectLst/>
        </p:spPr>
      </p:pic>
      <p:sp>
        <p:nvSpPr>
          <p:cNvPr id="50179" name="Text Box 3"/>
          <p:cNvSpPr txBox="1">
            <a:spLocks noChangeArrowheads="1"/>
          </p:cNvSpPr>
          <p:nvPr/>
        </p:nvSpPr>
        <p:spPr bwMode="auto">
          <a:xfrm>
            <a:off x="5219700" y="2879725"/>
            <a:ext cx="3779838" cy="3913188"/>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Las Imagenes son consultadas a través de un índice en una base de datos, pero no son introducidas en ésta, se encuentran disponibles solo las urls para acceder a ellas, las mismas se encuentran en un sistema de archivos mostrado por “Apache”, este diseño ha servido enormemente para no complicar el respaldo de la base de datos de captura e imagen, de haber integrado las imágenes a base de datos, la política de respaldos requeriría un mayor número de recursos.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636588" y="920760"/>
            <a:ext cx="8640762" cy="609783"/>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dirty="0">
                <a:solidFill>
                  <a:srgbClr val="000000"/>
                </a:solidFill>
                <a:cs typeface="Arial Unicode MS" charset="0"/>
              </a:rPr>
              <a:t>Base de Datos utilizado para el almacenamiento de las imágenes, mecanismos de consulta, recuperación de datos y el entorno web utilizado.</a:t>
            </a:r>
          </a:p>
        </p:txBody>
      </p:sp>
      <p:sp>
        <p:nvSpPr>
          <p:cNvPr id="51202" name="Text Box 2"/>
          <p:cNvSpPr txBox="1">
            <a:spLocks noChangeArrowheads="1"/>
          </p:cNvSpPr>
          <p:nvPr/>
        </p:nvSpPr>
        <p:spPr bwMode="auto">
          <a:xfrm>
            <a:off x="852488" y="2000260"/>
            <a:ext cx="8064500" cy="85883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Tanto las imágenes como las capturas son gestionadas por una base de datos Oracle, único Software Propietario existente en el Registro Civil en la actualidad.</a:t>
            </a:r>
          </a:p>
        </p:txBody>
      </p:sp>
      <p:sp>
        <p:nvSpPr>
          <p:cNvPr id="51203" name="Text Box 3"/>
          <p:cNvSpPr txBox="1">
            <a:spLocks noChangeArrowheads="1"/>
          </p:cNvSpPr>
          <p:nvPr/>
        </p:nvSpPr>
        <p:spPr bwMode="auto">
          <a:xfrm>
            <a:off x="900113" y="2974985"/>
            <a:ext cx="7200900" cy="85883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Las imágenes son indexadas en esta base de datos pero la referencia radica en una url que es consultada por un programa hacia un servidor apache.</a:t>
            </a:r>
          </a:p>
        </p:txBody>
      </p:sp>
      <p:sp>
        <p:nvSpPr>
          <p:cNvPr id="51204" name="Text Box 4"/>
          <p:cNvSpPr txBox="1">
            <a:spLocks noChangeArrowheads="1"/>
          </p:cNvSpPr>
          <p:nvPr/>
        </p:nvSpPr>
        <p:spPr bwMode="auto">
          <a:xfrm>
            <a:off x="900113" y="3946535"/>
            <a:ext cx="7200900" cy="136842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Dicho de otra manera: Las imágenes son almacenadas en un storage dónde existe un servidor web apache con dirección url conocida y la base de datos hace referencia únicamente a dicha url donde los programas de gestión de imágenes remiten la petición vía web.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900113" y="539750"/>
            <a:ext cx="8280400" cy="6716713"/>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dirty="0">
                <a:solidFill>
                  <a:srgbClr val="000000"/>
                </a:solidFill>
              </a:rPr>
              <a:t>Introducción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rPr>
              <a:t>    El Valle de México está integrado principalmente, por dos estados de la República Mexicana que tienen colindancia, el Estado de México y la Ciudad de México, la Ciudad de México es la Capital del País y cuenta con una población actualmente de 8,851,080  personas para el año 2010, en que se realizó el último censo a nivel nacional.</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rPr>
              <a:t>    Sin embargo la situación geográfica de la Capital de la República, genera un fenómeno de “sobre-registro” debido a los derechos que adquieren los pobladores de estados vecinos al ser registrados en el Distrito Federal (Ciudad de México).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rPr>
              <a:t>     Este hecho se ve reflejado en el tamaño del acervo registral del Distrito Federal, que cuenta con mas de 27.5 millones de registros de nacimiento, matrimonio y defunción, desde su apertura en el año de 1861.</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rPr>
              <a:t>     Cabe señalar que existieron dos ejes centrales el la realización del proyecto.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rPr>
              <a:t>1.- La totalidad del software desarrollado se baso en tecnologías abiertas (Software Libre).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rPr>
              <a:t>2.- En la realización de la totalidad de la captura y digitalización de los acervos del Registro Civil, no participó empresa alguna, toda la responsabilidad tanto de la captura, digitalización y desarrollo del software corrió a cargo del Gobierno del Distrito Federal.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srcRect/>
          <a:stretch>
            <a:fillRect/>
          </a:stretch>
        </p:blipFill>
        <p:spPr bwMode="auto">
          <a:xfrm>
            <a:off x="852488" y="4391025"/>
            <a:ext cx="4075112" cy="2716213"/>
          </a:xfrm>
          <a:prstGeom prst="rect">
            <a:avLst/>
          </a:prstGeom>
          <a:noFill/>
          <a:ln w="9525">
            <a:noFill/>
            <a:round/>
            <a:headEnd/>
            <a:tailEnd/>
          </a:ln>
          <a:effectLst/>
        </p:spPr>
      </p:pic>
      <p:sp>
        <p:nvSpPr>
          <p:cNvPr id="52226" name="Rectangle 2"/>
          <p:cNvSpPr>
            <a:spLocks noChangeArrowheads="1"/>
          </p:cNvSpPr>
          <p:nvPr/>
        </p:nvSpPr>
        <p:spPr bwMode="auto">
          <a:xfrm>
            <a:off x="708025" y="827072"/>
            <a:ext cx="8569325" cy="773112"/>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dirty="0">
                <a:solidFill>
                  <a:srgbClr val="000000"/>
                </a:solidFill>
                <a:cs typeface="Arial Unicode MS" charset="0"/>
              </a:rPr>
              <a:t>Recurso humano utilizado y su perfil, estructura de roles implementada</a:t>
            </a:r>
          </a:p>
        </p:txBody>
      </p:sp>
      <p:pic>
        <p:nvPicPr>
          <p:cNvPr id="52227" name="Picture 3"/>
          <p:cNvPicPr>
            <a:picLocks noChangeAspect="1" noChangeArrowheads="1"/>
          </p:cNvPicPr>
          <p:nvPr/>
        </p:nvPicPr>
        <p:blipFill>
          <a:blip r:embed="rId4"/>
          <a:srcRect/>
          <a:stretch>
            <a:fillRect/>
          </a:stretch>
        </p:blipFill>
        <p:spPr bwMode="auto">
          <a:xfrm>
            <a:off x="4957763" y="1506540"/>
            <a:ext cx="4103687" cy="2736850"/>
          </a:xfrm>
          <a:prstGeom prst="rect">
            <a:avLst/>
          </a:prstGeom>
          <a:noFill/>
          <a:ln w="9525">
            <a:noFill/>
            <a:round/>
            <a:headEnd/>
            <a:tailEnd/>
          </a:ln>
          <a:effectLst/>
        </p:spPr>
      </p:pic>
      <p:sp>
        <p:nvSpPr>
          <p:cNvPr id="52228" name="Text Box 4"/>
          <p:cNvSpPr txBox="1">
            <a:spLocks noChangeArrowheads="1"/>
          </p:cNvSpPr>
          <p:nvPr/>
        </p:nvSpPr>
        <p:spPr bwMode="auto">
          <a:xfrm>
            <a:off x="996950" y="1650997"/>
            <a:ext cx="3527425" cy="1878013"/>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cs typeface="Arial Unicode MS" charset="0"/>
              </a:rPr>
              <a:t>El factor humano es sumamente importante en esta etapa del proceso puesto que para operar los programas se requiere capacitar a los usuarios en el uso y criterios de control de calidad y operación de equipo</a:t>
            </a:r>
          </a:p>
        </p:txBody>
      </p:sp>
      <p:sp>
        <p:nvSpPr>
          <p:cNvPr id="52229" name="Text Box 5"/>
          <p:cNvSpPr txBox="1">
            <a:spLocks noChangeArrowheads="1"/>
          </p:cNvSpPr>
          <p:nvPr/>
        </p:nvSpPr>
        <p:spPr bwMode="auto">
          <a:xfrm>
            <a:off x="5040313" y="4319588"/>
            <a:ext cx="3960812" cy="289718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El perfil requerido para esta labor es de personas que tengan la atención mínima a detalles en los criterios definidos y cuidado en el uso de equipo, durante el programa se contrataron casi 2000 capturistas, fotografistas y editores de imágenes, todos dependientes del Área de Informática, con una estructura de Coordinador General-&gt; Supervisores-&gt; Operarios.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781050" y="646113"/>
            <a:ext cx="8280400" cy="433387"/>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a:solidFill>
                  <a:srgbClr val="000000"/>
                </a:solidFill>
                <a:cs typeface="Arial Unicode MS" charset="0"/>
              </a:rPr>
              <a:t>Plan de trabajo y  líneas de producción.</a:t>
            </a:r>
          </a:p>
        </p:txBody>
      </p:sp>
      <p:pic>
        <p:nvPicPr>
          <p:cNvPr id="53250" name="Picture 2"/>
          <p:cNvPicPr>
            <a:picLocks noChangeAspect="1" noChangeArrowheads="1"/>
          </p:cNvPicPr>
          <p:nvPr/>
        </p:nvPicPr>
        <p:blipFill>
          <a:blip r:embed="rId3"/>
          <a:srcRect/>
          <a:stretch>
            <a:fillRect/>
          </a:stretch>
        </p:blipFill>
        <p:spPr bwMode="auto">
          <a:xfrm>
            <a:off x="5173663" y="4391025"/>
            <a:ext cx="4216400" cy="2663825"/>
          </a:xfrm>
          <a:prstGeom prst="rect">
            <a:avLst/>
          </a:prstGeom>
          <a:noFill/>
          <a:ln w="9525">
            <a:noFill/>
            <a:round/>
            <a:headEnd/>
            <a:tailEnd/>
          </a:ln>
          <a:effectLst/>
        </p:spPr>
      </p:pic>
      <p:sp>
        <p:nvSpPr>
          <p:cNvPr id="53251" name="Text Box 3"/>
          <p:cNvSpPr txBox="1">
            <a:spLocks noChangeArrowheads="1"/>
          </p:cNvSpPr>
          <p:nvPr/>
        </p:nvSpPr>
        <p:spPr bwMode="auto">
          <a:xfrm>
            <a:off x="852488" y="1222375"/>
            <a:ext cx="6913562" cy="6032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Los libros pueden tener tres fuentes: la bodega central, los acervos propios de cada juzgado o el archivo judicial.</a:t>
            </a:r>
          </a:p>
        </p:txBody>
      </p:sp>
      <p:sp>
        <p:nvSpPr>
          <p:cNvPr id="53252" name="Text Box 4"/>
          <p:cNvSpPr txBox="1">
            <a:spLocks noChangeArrowheads="1"/>
          </p:cNvSpPr>
          <p:nvPr/>
        </p:nvSpPr>
        <p:spPr bwMode="auto">
          <a:xfrm>
            <a:off x="900113" y="1800225"/>
            <a:ext cx="7848600" cy="11128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La primera fuente fue archivo central donde se encuentra mucho del acervo del Registro civil. Para tomar libros de esta fuente es necesario hacer llegar el oficio correspondiente el encargado del área y certificar con éste el listado de los libros.</a:t>
            </a:r>
          </a:p>
        </p:txBody>
      </p:sp>
      <p:sp>
        <p:nvSpPr>
          <p:cNvPr id="53253" name="Text Box 5"/>
          <p:cNvSpPr txBox="1">
            <a:spLocks noChangeArrowheads="1"/>
          </p:cNvSpPr>
          <p:nvPr/>
        </p:nvSpPr>
        <p:spPr bwMode="auto">
          <a:xfrm>
            <a:off x="900113" y="2879725"/>
            <a:ext cx="7848600" cy="11128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Posterior a ello, los libros pasan a los anaqueles de fotografía donde son revisados en primera instancia y fotografiados. Luego pasan a los anaqueles de captura, donde los supervisores asignan cada libro a que sea capturado en dos ocasiones.</a:t>
            </a:r>
          </a:p>
        </p:txBody>
      </p:sp>
      <p:sp>
        <p:nvSpPr>
          <p:cNvPr id="53254" name="Text Box 6"/>
          <p:cNvSpPr txBox="1">
            <a:spLocks noChangeArrowheads="1"/>
          </p:cNvSpPr>
          <p:nvPr/>
        </p:nvSpPr>
        <p:spPr bwMode="auto">
          <a:xfrm>
            <a:off x="898525" y="3959225"/>
            <a:ext cx="4321175" cy="11128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Después los libros son llevados a validación donde se comparan las dos capturas anteriores contra el libro y se hacen las correcciones necesario</a:t>
            </a:r>
          </a:p>
        </p:txBody>
      </p:sp>
      <p:sp>
        <p:nvSpPr>
          <p:cNvPr id="53255" name="Text Box 7"/>
          <p:cNvSpPr txBox="1">
            <a:spLocks noChangeArrowheads="1"/>
          </p:cNvSpPr>
          <p:nvPr/>
        </p:nvSpPr>
        <p:spPr bwMode="auto">
          <a:xfrm>
            <a:off x="900113" y="5040313"/>
            <a:ext cx="4140200" cy="216058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Por último son devueltos a su área original, existió un impacto en la expedición de copias certificadas durante el proceso de captura, que fue minimizado por la expedición de fotocopias de los libros que se encontraban trabajandose en el área de captura.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781050" y="717550"/>
            <a:ext cx="8424863" cy="773113"/>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a:solidFill>
                  <a:srgbClr val="000000"/>
                </a:solidFill>
                <a:cs typeface="Arial Unicode MS" charset="0"/>
              </a:rPr>
              <a:t>Plan de despliegue geográfico para el proceso de digitalización</a:t>
            </a:r>
          </a:p>
        </p:txBody>
      </p:sp>
      <p:sp>
        <p:nvSpPr>
          <p:cNvPr id="54274" name="Text Box 2"/>
          <p:cNvSpPr txBox="1">
            <a:spLocks noChangeArrowheads="1"/>
          </p:cNvSpPr>
          <p:nvPr/>
        </p:nvSpPr>
        <p:spPr bwMode="auto">
          <a:xfrm>
            <a:off x="1042988" y="1662113"/>
            <a:ext cx="7416800" cy="85883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El proceso de digitalización , así como el de captura histórica fueron centralizados en su totalidad en las instalaciones de la Oficina Central de Registro Civil</a:t>
            </a:r>
          </a:p>
        </p:txBody>
      </p:sp>
      <p:sp>
        <p:nvSpPr>
          <p:cNvPr id="54275" name="Text Box 3"/>
          <p:cNvSpPr txBox="1">
            <a:spLocks noChangeArrowheads="1"/>
          </p:cNvSpPr>
          <p:nvPr/>
        </p:nvSpPr>
        <p:spPr bwMode="auto">
          <a:xfrm>
            <a:off x="1079500" y="2700338"/>
            <a:ext cx="7129463" cy="60325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Cuando la fuente de libros no fue la oficina central se requirió de la transportación de libros desde los juzgados.</a:t>
            </a:r>
          </a:p>
        </p:txBody>
      </p:sp>
      <p:sp>
        <p:nvSpPr>
          <p:cNvPr id="54276" name="Text Box 4"/>
          <p:cNvSpPr txBox="1">
            <a:spLocks noChangeArrowheads="1"/>
          </p:cNvSpPr>
          <p:nvPr/>
        </p:nvSpPr>
        <p:spPr bwMode="auto">
          <a:xfrm>
            <a:off x="1079500" y="3419475"/>
            <a:ext cx="6840538" cy="11128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La mecánica fue esencialmente la misma, con la añadidura de solicitar a recursos materiales el transporte de carga describiendo ruta, día, juzgado, peso estimado de los libros y tiempo empleado en el proceso. </a:t>
            </a:r>
          </a:p>
        </p:txBody>
      </p:sp>
      <p:sp>
        <p:nvSpPr>
          <p:cNvPr id="54277" name="Text Box 5"/>
          <p:cNvSpPr txBox="1">
            <a:spLocks noChangeArrowheads="1"/>
          </p:cNvSpPr>
          <p:nvPr/>
        </p:nvSpPr>
        <p:spPr bwMode="auto">
          <a:xfrm>
            <a:off x="1079500" y="4679950"/>
            <a:ext cx="7019925" cy="11128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Este mecanismo se repitió dos veces por cada juzgado, para evitar que grandes porciones de los acervos, se quedaran sin dar servicio y por cuestiones logísticas se optimizó el procedimiento planeando rutas a varios juzgados por ocasión.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031907" y="573088"/>
            <a:ext cx="8569325" cy="773112"/>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dirty="0">
                <a:solidFill>
                  <a:srgbClr val="000000"/>
                </a:solidFill>
                <a:cs typeface="Arial Unicode MS" charset="0"/>
              </a:rPr>
              <a:t>Costos estimados involucrados en el proyecto de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dirty="0">
                <a:solidFill>
                  <a:srgbClr val="000000"/>
                </a:solidFill>
                <a:cs typeface="Arial Unicode MS" charset="0"/>
              </a:rPr>
              <a:t>digitalización/relación de producción promedio.</a:t>
            </a:r>
          </a:p>
        </p:txBody>
      </p:sp>
      <p:sp>
        <p:nvSpPr>
          <p:cNvPr id="55298" name="Text Box 2"/>
          <p:cNvSpPr txBox="1">
            <a:spLocks noChangeArrowheads="1"/>
          </p:cNvSpPr>
          <p:nvPr/>
        </p:nvSpPr>
        <p:spPr bwMode="auto">
          <a:xfrm>
            <a:off x="863600" y="1331913"/>
            <a:ext cx="7777163" cy="136842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cs typeface="Arial Unicode MS" charset="0"/>
              </a:rPr>
              <a:t>Las cámaras involucradas en el proceso de digitalización son cámaras comerciales que se pueden adquirir en el mercado regular por un precio que varía, dependiendo del lugar donde se adquiera desde 720 dls hasta 1000 dls y una cámara trabajando en condiciones regulares puede hacer un promedio de 300000 disparos antes de dar fallo. </a:t>
            </a:r>
          </a:p>
        </p:txBody>
      </p:sp>
      <p:sp>
        <p:nvSpPr>
          <p:cNvPr id="55299" name="Text Box 3"/>
          <p:cNvSpPr txBox="1">
            <a:spLocks noChangeArrowheads="1"/>
          </p:cNvSpPr>
          <p:nvPr/>
        </p:nvSpPr>
        <p:spPr bwMode="auto">
          <a:xfrm>
            <a:off x="900113" y="2700338"/>
            <a:ext cx="8280400" cy="4168775"/>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rPr>
              <a:t>La Institución adquirió 210 </a:t>
            </a:r>
            <a:r>
              <a:rPr lang="es-MX" dirty="0" err="1">
                <a:solidFill>
                  <a:srgbClr val="000000"/>
                </a:solidFill>
              </a:rPr>
              <a:t>pcs</a:t>
            </a:r>
            <a:r>
              <a:rPr lang="es-MX" dirty="0">
                <a:solidFill>
                  <a:srgbClr val="000000"/>
                </a:solidFill>
              </a:rPr>
              <a:t>, 6 servidores </a:t>
            </a:r>
            <a:r>
              <a:rPr lang="es-MX" dirty="0" err="1">
                <a:solidFill>
                  <a:srgbClr val="000000"/>
                </a:solidFill>
              </a:rPr>
              <a:t>blade</a:t>
            </a:r>
            <a:r>
              <a:rPr lang="es-MX" dirty="0">
                <a:solidFill>
                  <a:srgbClr val="000000"/>
                </a:solidFill>
              </a:rPr>
              <a:t>, y sistema de almacenamiento (SAN), 1 licencia de Oracle, y se tuvieron periodos variantes de personal que iban desde 90 hasta 635 </a:t>
            </a:r>
            <a:r>
              <a:rPr lang="es-MX" dirty="0" err="1">
                <a:solidFill>
                  <a:srgbClr val="000000"/>
                </a:solidFill>
              </a:rPr>
              <a:t>capturistas</a:t>
            </a:r>
            <a:r>
              <a:rPr lang="es-MX" dirty="0">
                <a:solidFill>
                  <a:srgbClr val="000000"/>
                </a:solidFill>
              </a:rPr>
              <a:t> trabajando en 3 turnos del año 2007 hasta principios del 2010, se invirtió en la renovación de la infraestructura de mas de 50 oficialías, así como en su intercomunicación, desarrollo de programas para el levantamiento de nuevos registros del Estado Civil de las Personas, así como múltiples formas de expedición de copias certificadas, en Centros Comerciales, a través de Kioscos, a través de Internet e incluso oficialías móviles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dirty="0">
                <a:solidFill>
                  <a:srgbClr val="000000"/>
                </a:solidFill>
              </a:rPr>
              <a:t>Se estima que la inversión total de este proyecto de modernización del Registro Civil fue de unos 11 millones de </a:t>
            </a:r>
            <a:r>
              <a:rPr lang="es-MX" dirty="0" smtClean="0">
                <a:solidFill>
                  <a:srgbClr val="000000"/>
                </a:solidFill>
              </a:rPr>
              <a:t>dólares, </a:t>
            </a:r>
            <a:r>
              <a:rPr lang="es-MX" dirty="0">
                <a:solidFill>
                  <a:srgbClr val="000000"/>
                </a:solidFill>
              </a:rPr>
              <a:t>aunque calcular esta cifra es solo una aproximación, ya que algunos costos pueden haberse abaratado al utilizar energía eléctrica de la Institución, aprovechar su infraestructura administrativa, sus instalaciones entre otros costos difíciles de calcular debido a la estrategia seguida en el proyecto.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900113" y="720725"/>
            <a:ext cx="8280400" cy="769938"/>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a:solidFill>
                  <a:srgbClr val="000000"/>
                </a:solidFill>
              </a:rPr>
              <a:t>Conclusiones del Proyecto de Modernización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2400" b="1">
                <a:solidFill>
                  <a:srgbClr val="000000"/>
                </a:solidFill>
              </a:rPr>
              <a:t>del Registro Civil del Distrito Federal</a:t>
            </a:r>
          </a:p>
        </p:txBody>
      </p:sp>
      <p:sp>
        <p:nvSpPr>
          <p:cNvPr id="56322" name="Text Box 2"/>
          <p:cNvSpPr txBox="1">
            <a:spLocks noChangeArrowheads="1"/>
          </p:cNvSpPr>
          <p:nvPr/>
        </p:nvSpPr>
        <p:spPr bwMode="auto">
          <a:xfrm>
            <a:off x="900113" y="1800225"/>
            <a:ext cx="8099425" cy="518795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1.- La utilización de Software Libre fue fundamental durante el proceso, debido a sus características de flexibilidad en su esquema de licenciamiento, pudieron agregarse módulos a proyectos existentes, utilizar frameworks de desarrollo libres, permitió utilizar librerías desarrolladas sin tener en cuenta problemas legales por su utilización.</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MX">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2.- Realizar el proyecto en su totalidad dentro de la Institución, permitió desarrollar una gran capacidad tecnológica dentro de la misma, al evitar el outsourcing, el desarrollo de recursos humanos y el aprendizaje de nuevas tecnologías, ha dejado a la Institución un legado de conocimiento para las futuras generaciones de ciudadanos y trabajadores del Registro, ya que la Institución decidió invertir sus recursos en desarrollo humano, mas que en contratación de empresas, que si bien es cierto en algunos casos es la única vía valida para la elaboración de algunas cosas, en un proyecto de estas dimensiones, la Institución debe llevar la batuta de manera directa del proyecto, aunque si debe advertirse que se deberá contar con los recursos humanos necesarios para llevarlo a cabo con éxito, en este caso, el presupuesto con el que se contó para el proyecto limitó en mucho la contratación de outsourcing, siendo la única salida, la realización del proyecto directamente por la Institución.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079500" y="3060700"/>
            <a:ext cx="7559675" cy="657225"/>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4000">
                <a:solidFill>
                  <a:srgbClr val="000000"/>
                </a:solidFill>
              </a:rPr>
              <a:t>Gracias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079500" y="1079500"/>
            <a:ext cx="7505700" cy="346075"/>
          </a:xfrm>
          <a:prstGeom prst="rect">
            <a:avLst/>
          </a:prstGeom>
          <a:noFill/>
          <a:ln w="9525">
            <a:noFill/>
            <a:round/>
            <a:headEnd/>
            <a:tailEnd/>
          </a:ln>
          <a:effectLst/>
        </p:spPr>
        <p:txBody>
          <a:bodyPr wrap="none"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a:solidFill>
                  <a:srgbClr val="000000"/>
                </a:solidFill>
              </a:rPr>
              <a:t>Procesos de selección y preparación previos al proceso de digitalización</a:t>
            </a:r>
          </a:p>
        </p:txBody>
      </p:sp>
      <p:sp>
        <p:nvSpPr>
          <p:cNvPr id="34818" name="Text Box 2"/>
          <p:cNvSpPr txBox="1">
            <a:spLocks noChangeArrowheads="1"/>
          </p:cNvSpPr>
          <p:nvPr/>
        </p:nvSpPr>
        <p:spPr bwMode="auto">
          <a:xfrm>
            <a:off x="1079500" y="3959225"/>
            <a:ext cx="4319588" cy="1114425"/>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Los libros se tomaron de los repositorios que radican en la Oficina Central o en los diferentes juzgados en el Distrito Federal y fueron llevados a la Oficina Central del Registro Civil.</a:t>
            </a:r>
          </a:p>
        </p:txBody>
      </p:sp>
      <p:sp>
        <p:nvSpPr>
          <p:cNvPr id="34819" name="Text Box 3"/>
          <p:cNvSpPr txBox="1">
            <a:spLocks noChangeArrowheads="1"/>
          </p:cNvSpPr>
          <p:nvPr/>
        </p:nvSpPr>
        <p:spPr bwMode="auto">
          <a:xfrm>
            <a:off x="1079500" y="5580063"/>
            <a:ext cx="4860925" cy="1039812"/>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Los libros fueron seleccionados en primera instancia por su demanda en la ventanilla de Servicio al Público, siendo los más demandados, los primeros en ser capturados.</a:t>
            </a:r>
          </a:p>
        </p:txBody>
      </p:sp>
      <p:pic>
        <p:nvPicPr>
          <p:cNvPr id="34820" name="Picture 4"/>
          <p:cNvPicPr>
            <a:picLocks noChangeAspect="1" noChangeArrowheads="1"/>
          </p:cNvPicPr>
          <p:nvPr/>
        </p:nvPicPr>
        <p:blipFill>
          <a:blip r:embed="rId3"/>
          <a:srcRect/>
          <a:stretch>
            <a:fillRect/>
          </a:stretch>
        </p:blipFill>
        <p:spPr bwMode="auto">
          <a:xfrm>
            <a:off x="5173663" y="1509713"/>
            <a:ext cx="3390900" cy="2260600"/>
          </a:xfrm>
          <a:prstGeom prst="rect">
            <a:avLst/>
          </a:prstGeom>
          <a:noFill/>
          <a:ln w="9525">
            <a:noFill/>
            <a:round/>
            <a:headEnd/>
            <a:tailEnd/>
          </a:ln>
          <a:effectLst/>
        </p:spPr>
      </p:pic>
      <p:pic>
        <p:nvPicPr>
          <p:cNvPr id="34821" name="Picture 5"/>
          <p:cNvPicPr>
            <a:picLocks noChangeAspect="1" noChangeArrowheads="1"/>
          </p:cNvPicPr>
          <p:nvPr/>
        </p:nvPicPr>
        <p:blipFill>
          <a:blip r:embed="rId4"/>
          <a:srcRect/>
          <a:stretch>
            <a:fillRect/>
          </a:stretch>
        </p:blipFill>
        <p:spPr bwMode="auto">
          <a:xfrm>
            <a:off x="1212850" y="1509713"/>
            <a:ext cx="3402013" cy="2268537"/>
          </a:xfrm>
          <a:prstGeom prst="rect">
            <a:avLst/>
          </a:prstGeom>
          <a:noFill/>
          <a:ln w="9525">
            <a:noFill/>
            <a:round/>
            <a:headEnd/>
            <a:tailEnd/>
          </a:ln>
          <a:effectLst/>
        </p:spPr>
      </p:pic>
      <p:pic>
        <p:nvPicPr>
          <p:cNvPr id="34822" name="Picture 6"/>
          <p:cNvPicPr>
            <a:picLocks noChangeAspect="1" noChangeArrowheads="1"/>
          </p:cNvPicPr>
          <p:nvPr/>
        </p:nvPicPr>
        <p:blipFill>
          <a:blip r:embed="rId5"/>
          <a:srcRect/>
          <a:stretch>
            <a:fillRect/>
          </a:stretch>
        </p:blipFill>
        <p:spPr bwMode="auto">
          <a:xfrm>
            <a:off x="6684963" y="3886200"/>
            <a:ext cx="2165350" cy="324643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900113" y="900113"/>
            <a:ext cx="8280400" cy="858837"/>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a:solidFill>
                  <a:srgbClr val="000000"/>
                </a:solidFill>
              </a:rPr>
              <a:t>Técnicas, tecnologías y procesamiento de imágenes digitales, Servidores, para los procesos de digitalización.</a:t>
            </a:r>
          </a:p>
        </p:txBody>
      </p:sp>
      <p:sp>
        <p:nvSpPr>
          <p:cNvPr id="35842" name="Text Box 2"/>
          <p:cNvSpPr txBox="1">
            <a:spLocks noChangeArrowheads="1"/>
          </p:cNvSpPr>
          <p:nvPr/>
        </p:nvSpPr>
        <p:spPr bwMode="auto">
          <a:xfrm>
            <a:off x="4859338" y="4248150"/>
            <a:ext cx="4303712" cy="2052638"/>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Los libros seleccionados se fotografiaron con cámaras digitales previamente calibradas para aprovechar toda el área del libro, sobre soportes, no se utilizaron “scanners” planetarios ni de cama plana, las cámaras utilizadas fueron Canon Digital Rebel, con un costo aproximado de 1,000 dls, contra el costo de mas de 30,000 dls de un scanner planetario</a:t>
            </a:r>
          </a:p>
        </p:txBody>
      </p:sp>
      <p:pic>
        <p:nvPicPr>
          <p:cNvPr id="35843" name="Picture 3"/>
          <p:cNvPicPr>
            <a:picLocks noChangeAspect="1" noChangeArrowheads="1"/>
          </p:cNvPicPr>
          <p:nvPr/>
        </p:nvPicPr>
        <p:blipFill>
          <a:blip r:embed="rId3"/>
          <a:srcRect/>
          <a:stretch>
            <a:fillRect/>
          </a:stretch>
        </p:blipFill>
        <p:spPr bwMode="auto">
          <a:xfrm>
            <a:off x="4957763" y="1438275"/>
            <a:ext cx="3910012" cy="2606675"/>
          </a:xfrm>
          <a:prstGeom prst="rect">
            <a:avLst/>
          </a:prstGeom>
          <a:noFill/>
          <a:ln w="9525">
            <a:noFill/>
            <a:round/>
            <a:headEnd/>
            <a:tailEnd/>
          </a:ln>
          <a:effectLst/>
        </p:spPr>
      </p:pic>
      <p:pic>
        <p:nvPicPr>
          <p:cNvPr id="35844" name="Picture 4"/>
          <p:cNvPicPr>
            <a:picLocks noChangeAspect="1" noChangeArrowheads="1"/>
          </p:cNvPicPr>
          <p:nvPr/>
        </p:nvPicPr>
        <p:blipFill>
          <a:blip r:embed="rId4"/>
          <a:srcRect/>
          <a:stretch>
            <a:fillRect/>
          </a:stretch>
        </p:blipFill>
        <p:spPr bwMode="auto">
          <a:xfrm>
            <a:off x="996950" y="1798638"/>
            <a:ext cx="3600450" cy="54006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srcRect/>
          <a:stretch>
            <a:fillRect/>
          </a:stretch>
        </p:blipFill>
        <p:spPr bwMode="auto">
          <a:xfrm>
            <a:off x="1428750" y="2517775"/>
            <a:ext cx="3600450" cy="2519363"/>
          </a:xfrm>
          <a:prstGeom prst="rect">
            <a:avLst/>
          </a:prstGeom>
          <a:noFill/>
          <a:ln w="9525">
            <a:noFill/>
            <a:round/>
            <a:headEnd/>
            <a:tailEnd/>
          </a:ln>
          <a:effectLst/>
        </p:spPr>
      </p:pic>
      <p:sp>
        <p:nvSpPr>
          <p:cNvPr id="36866" name="Text Box 2"/>
          <p:cNvSpPr txBox="1">
            <a:spLocks noChangeArrowheads="1"/>
          </p:cNvSpPr>
          <p:nvPr/>
        </p:nvSpPr>
        <p:spPr bwMode="auto">
          <a:xfrm>
            <a:off x="1439863" y="1439863"/>
            <a:ext cx="7199312" cy="858837"/>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Posterior a la digitalización, el libro fue tomado por el área de captura dónde se extraen los datos esenciales del acta para ingresarlos a una base de datos</a:t>
            </a:r>
          </a:p>
        </p:txBody>
      </p:sp>
      <p:pic>
        <p:nvPicPr>
          <p:cNvPr id="36867" name="Picture 3"/>
          <p:cNvPicPr>
            <a:picLocks noChangeAspect="1" noChangeArrowheads="1"/>
          </p:cNvPicPr>
          <p:nvPr/>
        </p:nvPicPr>
        <p:blipFill>
          <a:blip r:embed="rId4"/>
          <a:srcRect/>
          <a:stretch>
            <a:fillRect/>
          </a:stretch>
        </p:blipFill>
        <p:spPr bwMode="auto">
          <a:xfrm>
            <a:off x="5249863" y="2519363"/>
            <a:ext cx="3568700" cy="2519362"/>
          </a:xfrm>
          <a:prstGeom prst="rect">
            <a:avLst/>
          </a:prstGeom>
          <a:noFill/>
          <a:ln w="9525">
            <a:noFill/>
            <a:round/>
            <a:headEnd/>
            <a:tailEnd/>
          </a:ln>
          <a:effectLst/>
        </p:spPr>
      </p:pic>
      <p:sp>
        <p:nvSpPr>
          <p:cNvPr id="36868" name="Text Box 4"/>
          <p:cNvSpPr txBox="1">
            <a:spLocks noChangeArrowheads="1"/>
          </p:cNvSpPr>
          <p:nvPr/>
        </p:nvSpPr>
        <p:spPr bwMode="auto">
          <a:xfrm>
            <a:off x="1439863" y="5219700"/>
            <a:ext cx="7380287" cy="136525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Se llevaron a cabo pruebas de la velocidad de captura, con respecto a las imágenes digitalizadas y los libros como fuentes de captura, existiendo una eficiencia cercana a un 20% mayor en la lectura directa de los libros con respecto a las imágenes digitalizadas, El sistema que se utilizó para la captura fue hecho en software libre en su totalidad.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1079500" y="1079500"/>
            <a:ext cx="7380288" cy="858838"/>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Las imágenes resultantes de la fotografía fueron llevadas, a través de un programa a un almacén digital donde se concentran todas las fotografías de las actas.</a:t>
            </a:r>
          </a:p>
        </p:txBody>
      </p:sp>
      <p:pic>
        <p:nvPicPr>
          <p:cNvPr id="37890" name="Picture 2"/>
          <p:cNvPicPr>
            <a:picLocks noChangeAspect="1" noChangeArrowheads="1"/>
          </p:cNvPicPr>
          <p:nvPr/>
        </p:nvPicPr>
        <p:blipFill>
          <a:blip r:embed="rId3"/>
          <a:srcRect/>
          <a:stretch>
            <a:fillRect/>
          </a:stretch>
        </p:blipFill>
        <p:spPr bwMode="auto">
          <a:xfrm>
            <a:off x="1079500" y="2160588"/>
            <a:ext cx="4319588" cy="4500562"/>
          </a:xfrm>
          <a:prstGeom prst="rect">
            <a:avLst/>
          </a:prstGeom>
          <a:noFill/>
          <a:ln w="9525">
            <a:noFill/>
            <a:round/>
            <a:headEnd/>
            <a:tailEnd/>
          </a:ln>
          <a:effectLst/>
        </p:spPr>
      </p:pic>
      <p:pic>
        <p:nvPicPr>
          <p:cNvPr id="37891" name="Picture 3"/>
          <p:cNvPicPr>
            <a:picLocks noChangeAspect="1" noChangeArrowheads="1"/>
          </p:cNvPicPr>
          <p:nvPr/>
        </p:nvPicPr>
        <p:blipFill>
          <a:blip r:embed="rId4"/>
          <a:srcRect/>
          <a:stretch>
            <a:fillRect/>
          </a:stretch>
        </p:blipFill>
        <p:spPr bwMode="auto">
          <a:xfrm>
            <a:off x="5721350" y="1800225"/>
            <a:ext cx="2919413" cy="49625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1079500" y="900113"/>
            <a:ext cx="7920038" cy="858837"/>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Durante su almacenaje , las imágenes son procesadas por un programa que le extrae los “patrones” a la imagen resultando una imagen mucho más ligera, fácil de manejar y con alto contraste.</a:t>
            </a:r>
          </a:p>
        </p:txBody>
      </p:sp>
      <p:pic>
        <p:nvPicPr>
          <p:cNvPr id="38914" name="Picture 2"/>
          <p:cNvPicPr>
            <a:picLocks noChangeAspect="1" noChangeArrowheads="1"/>
          </p:cNvPicPr>
          <p:nvPr/>
        </p:nvPicPr>
        <p:blipFill>
          <a:blip r:embed="rId3"/>
          <a:srcRect/>
          <a:stretch>
            <a:fillRect/>
          </a:stretch>
        </p:blipFill>
        <p:spPr bwMode="auto">
          <a:xfrm>
            <a:off x="2700338" y="4679950"/>
            <a:ext cx="6643687" cy="2519363"/>
          </a:xfrm>
          <a:prstGeom prst="rect">
            <a:avLst/>
          </a:prstGeom>
          <a:noFill/>
          <a:ln w="9525">
            <a:noFill/>
            <a:round/>
            <a:headEnd/>
            <a:tailEnd/>
          </a:ln>
          <a:effectLst/>
        </p:spPr>
      </p:pic>
      <p:pic>
        <p:nvPicPr>
          <p:cNvPr id="38915" name="Picture 3"/>
          <p:cNvPicPr>
            <a:picLocks noChangeAspect="1" noChangeArrowheads="1"/>
          </p:cNvPicPr>
          <p:nvPr/>
        </p:nvPicPr>
        <p:blipFill>
          <a:blip r:embed="rId4"/>
          <a:srcRect/>
          <a:stretch>
            <a:fillRect/>
          </a:stretch>
        </p:blipFill>
        <p:spPr bwMode="auto">
          <a:xfrm>
            <a:off x="1079500" y="2160588"/>
            <a:ext cx="6097588" cy="23399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900113" y="900113"/>
            <a:ext cx="8099425" cy="858837"/>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Una vez “preprocesadas” las imágenes, éstas fueron tomadas por el área de edición digital para recortar bordes, ordenar, enumerar y dar certidumbre a cada imagen dentro del libro que la compone, en esta parte del proceso comienza el control de calidad, las imágenes que no superan la prueba de ser  visualizadas e impresas en papel de manera correcta son vueltas a procesar o a fotografiar según sea el caso.</a:t>
            </a:r>
          </a:p>
        </p:txBody>
      </p:sp>
      <p:pic>
        <p:nvPicPr>
          <p:cNvPr id="39938" name="Picture 2"/>
          <p:cNvPicPr>
            <a:picLocks noChangeAspect="1" noChangeArrowheads="1"/>
          </p:cNvPicPr>
          <p:nvPr/>
        </p:nvPicPr>
        <p:blipFill>
          <a:blip r:embed="rId3"/>
          <a:srcRect/>
          <a:stretch>
            <a:fillRect/>
          </a:stretch>
        </p:blipFill>
        <p:spPr bwMode="auto">
          <a:xfrm>
            <a:off x="1244600" y="2700338"/>
            <a:ext cx="3975100" cy="2339975"/>
          </a:xfrm>
          <a:prstGeom prst="rect">
            <a:avLst/>
          </a:prstGeom>
          <a:noFill/>
          <a:ln w="9525">
            <a:noFill/>
            <a:round/>
            <a:headEnd/>
            <a:tailEnd/>
          </a:ln>
          <a:effectLst/>
        </p:spPr>
      </p:pic>
      <p:pic>
        <p:nvPicPr>
          <p:cNvPr id="39939" name="Picture 3"/>
          <p:cNvPicPr>
            <a:picLocks noChangeAspect="1" noChangeArrowheads="1"/>
          </p:cNvPicPr>
          <p:nvPr/>
        </p:nvPicPr>
        <p:blipFill>
          <a:blip r:embed="rId4"/>
          <a:srcRect/>
          <a:stretch>
            <a:fillRect/>
          </a:stretch>
        </p:blipFill>
        <p:spPr bwMode="auto">
          <a:xfrm>
            <a:off x="5761038" y="4859338"/>
            <a:ext cx="3419475" cy="23399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260475" y="900113"/>
            <a:ext cx="7740650" cy="603250"/>
          </a:xfrm>
          <a:prstGeom prst="rect">
            <a:avLst/>
          </a:prstGeom>
          <a:noFill/>
          <a:ln w="9525">
            <a:noFill/>
            <a:round/>
            <a:headEnd/>
            <a:tailEnd/>
          </a:ln>
          <a:effectLst/>
        </p:spPr>
        <p:txBody>
          <a:bodyPr lIns="90000" tIns="6084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a:solidFill>
                  <a:srgbClr val="000000"/>
                </a:solidFill>
              </a:rPr>
              <a:t>Producción diaria de imágenes digitalizadas,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b="1">
                <a:solidFill>
                  <a:srgbClr val="000000"/>
                </a:solidFill>
              </a:rPr>
              <a:t>tiempo de adquisición en cada imagen</a:t>
            </a:r>
          </a:p>
        </p:txBody>
      </p:sp>
      <p:sp>
        <p:nvSpPr>
          <p:cNvPr id="40962" name="Text Box 2"/>
          <p:cNvSpPr txBox="1">
            <a:spLocks noChangeArrowheads="1"/>
          </p:cNvSpPr>
          <p:nvPr/>
        </p:nvSpPr>
        <p:spPr bwMode="auto">
          <a:xfrm>
            <a:off x="1619250" y="2022475"/>
            <a:ext cx="7199313" cy="858838"/>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En promedio cada usuario adquiere una fotografía cada 1.8 segundos, logrando un libro de 400 actas en aproximadamente en 15 o 20 minutos dependiendo de las condiciones físicas del libro</a:t>
            </a:r>
          </a:p>
        </p:txBody>
      </p:sp>
      <p:sp>
        <p:nvSpPr>
          <p:cNvPr id="40963" name="Text Box 3"/>
          <p:cNvSpPr txBox="1">
            <a:spLocks noChangeArrowheads="1"/>
          </p:cNvSpPr>
          <p:nvPr/>
        </p:nvSpPr>
        <p:spPr bwMode="auto">
          <a:xfrm>
            <a:off x="1619250" y="3101975"/>
            <a:ext cx="6480175" cy="858838"/>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Existen 4 usuarios por turno, con una cámara asignada a cada uno de ellos, existen tres turnos de 5 horas efectivas a lo largo del día:</a:t>
            </a:r>
          </a:p>
        </p:txBody>
      </p:sp>
      <p:sp>
        <p:nvSpPr>
          <p:cNvPr id="40964" name="Text Box 4"/>
          <p:cNvSpPr txBox="1">
            <a:spLocks noChangeArrowheads="1"/>
          </p:cNvSpPr>
          <p:nvPr/>
        </p:nvSpPr>
        <p:spPr bwMode="auto">
          <a:xfrm>
            <a:off x="1620838" y="4319588"/>
            <a:ext cx="6119812" cy="601662"/>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12 usuarios totales x 21 horas activas x 5 días a la semana.</a:t>
            </a:r>
          </a:p>
        </p:txBody>
      </p:sp>
      <p:sp>
        <p:nvSpPr>
          <p:cNvPr id="40965" name="Text Box 5"/>
          <p:cNvSpPr txBox="1">
            <a:spLocks noChangeArrowheads="1"/>
          </p:cNvSpPr>
          <p:nvPr/>
        </p:nvSpPr>
        <p:spPr bwMode="auto">
          <a:xfrm>
            <a:off x="1800225" y="5233988"/>
            <a:ext cx="5940425" cy="346075"/>
          </a:xfrm>
          <a:prstGeom prst="rect">
            <a:avLst/>
          </a:prstGeom>
          <a:noFill/>
          <a:ln w="9525">
            <a:noFill/>
            <a:round/>
            <a:headEnd/>
            <a:tailEnd/>
          </a:ln>
          <a:effectLst/>
        </p:spPr>
        <p:txBody>
          <a:bodyPr lIns="90000" tIns="608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a:solidFill>
                  <a:srgbClr val="000000"/>
                </a:solidFill>
              </a:rPr>
              <a:t>Esto da un total estimado de 480,000 actas semanales, el numero varió dependiendo del tipo de acervo digitalizado, pero es un número representativo de la producción de digitalización.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2621</Words>
  <PresentationFormat>Personalizado</PresentationFormat>
  <Paragraphs>170</Paragraphs>
  <Slides>25</Slides>
  <Notes>25</Notes>
  <HiddenSlides>0</HiddenSlides>
  <MMClips>0</MMClips>
  <ScaleCrop>false</ScaleCrop>
  <HeadingPairs>
    <vt:vector size="4" baseType="variant">
      <vt:variant>
        <vt:lpstr>Tema</vt:lpstr>
      </vt:variant>
      <vt:variant>
        <vt:i4>2</vt:i4>
      </vt:variant>
      <vt:variant>
        <vt:lpstr>Títulos de diapositiva</vt:lpstr>
      </vt:variant>
      <vt:variant>
        <vt:i4>25</vt:i4>
      </vt:variant>
    </vt:vector>
  </HeadingPairs>
  <TitlesOfParts>
    <vt:vector size="27" baseType="lpstr">
      <vt:lpstr>Tema de Office</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Leobardo Galván</dc:creator>
  <cp:lastModifiedBy>CNE</cp:lastModifiedBy>
  <cp:revision>34</cp:revision>
  <cp:lastPrinted>1601-01-01T00:00:00Z</cp:lastPrinted>
  <dcterms:created xsi:type="dcterms:W3CDTF">2011-03-24T21:09:04Z</dcterms:created>
  <dcterms:modified xsi:type="dcterms:W3CDTF">2011-03-30T13:26:19Z</dcterms:modified>
</cp:coreProperties>
</file>